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Default Extension="doc" ContentType="application/msword"/>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6"/>
  </p:notesMasterIdLst>
  <p:handoutMasterIdLst>
    <p:handoutMasterId r:id="rId117"/>
  </p:handoutMasterIdLst>
  <p:sldIdLst>
    <p:sldId id="274" r:id="rId2"/>
    <p:sldId id="1311" r:id="rId3"/>
    <p:sldId id="1303" r:id="rId4"/>
    <p:sldId id="1469" r:id="rId5"/>
    <p:sldId id="1470" r:id="rId6"/>
    <p:sldId id="1471" r:id="rId7"/>
    <p:sldId id="1472" r:id="rId8"/>
    <p:sldId id="1473" r:id="rId9"/>
    <p:sldId id="1474" r:id="rId10"/>
    <p:sldId id="1029" r:id="rId11"/>
    <p:sldId id="1461" r:id="rId12"/>
    <p:sldId id="1477" r:id="rId13"/>
    <p:sldId id="1467" r:id="rId14"/>
    <p:sldId id="1299" r:id="rId15"/>
    <p:sldId id="1464" r:id="rId16"/>
    <p:sldId id="1304" r:id="rId17"/>
    <p:sldId id="1465" r:id="rId18"/>
    <p:sldId id="1074" r:id="rId19"/>
    <p:sldId id="1331" r:id="rId20"/>
    <p:sldId id="1083" r:id="rId21"/>
    <p:sldId id="1355" r:id="rId22"/>
    <p:sldId id="1459" r:id="rId23"/>
    <p:sldId id="1457" r:id="rId24"/>
    <p:sldId id="1458" r:id="rId25"/>
    <p:sldId id="1347" r:id="rId26"/>
    <p:sldId id="1353" r:id="rId27"/>
    <p:sldId id="1179" r:id="rId28"/>
    <p:sldId id="1466" r:id="rId29"/>
    <p:sldId id="1297" r:id="rId30"/>
    <p:sldId id="1180" r:id="rId31"/>
    <p:sldId id="1181" r:id="rId32"/>
    <p:sldId id="1183" r:id="rId33"/>
    <p:sldId id="1184" r:id="rId34"/>
    <p:sldId id="1460" r:id="rId35"/>
    <p:sldId id="1182" r:id="rId36"/>
    <p:sldId id="1296" r:id="rId37"/>
    <p:sldId id="628" r:id="rId38"/>
    <p:sldId id="645" r:id="rId39"/>
    <p:sldId id="1451" r:id="rId40"/>
    <p:sldId id="1452" r:id="rId41"/>
    <p:sldId id="1453" r:id="rId42"/>
    <p:sldId id="1454" r:id="rId43"/>
    <p:sldId id="652" r:id="rId44"/>
    <p:sldId id="653" r:id="rId45"/>
    <p:sldId id="651" r:id="rId46"/>
    <p:sldId id="1253" r:id="rId47"/>
    <p:sldId id="1258" r:id="rId48"/>
    <p:sldId id="1254" r:id="rId49"/>
    <p:sldId id="1255" r:id="rId50"/>
    <p:sldId id="1256" r:id="rId51"/>
    <p:sldId id="663" r:id="rId52"/>
    <p:sldId id="665" r:id="rId53"/>
    <p:sldId id="667" r:id="rId54"/>
    <p:sldId id="668" r:id="rId55"/>
    <p:sldId id="1239" r:id="rId56"/>
    <p:sldId id="1259" r:id="rId57"/>
    <p:sldId id="669" r:id="rId58"/>
    <p:sldId id="1463" r:id="rId59"/>
    <p:sldId id="670" r:id="rId60"/>
    <p:sldId id="672" r:id="rId61"/>
    <p:sldId id="673" r:id="rId62"/>
    <p:sldId id="674" r:id="rId63"/>
    <p:sldId id="1113" r:id="rId64"/>
    <p:sldId id="1481" r:id="rId65"/>
    <p:sldId id="1478" r:id="rId66"/>
    <p:sldId id="1479" r:id="rId67"/>
    <p:sldId id="1480" r:id="rId68"/>
    <p:sldId id="1482" r:id="rId69"/>
    <p:sldId id="1364" r:id="rId70"/>
    <p:sldId id="1362" r:id="rId71"/>
    <p:sldId id="1363" r:id="rId72"/>
    <p:sldId id="1361" r:id="rId73"/>
    <p:sldId id="1365" r:id="rId74"/>
    <p:sldId id="1366" r:id="rId75"/>
    <p:sldId id="1367" r:id="rId76"/>
    <p:sldId id="1114" r:id="rId77"/>
    <p:sldId id="1115" r:id="rId78"/>
    <p:sldId id="1116" r:id="rId79"/>
    <p:sldId id="1117" r:id="rId80"/>
    <p:sldId id="1118" r:id="rId81"/>
    <p:sldId id="1119" r:id="rId82"/>
    <p:sldId id="1120" r:id="rId83"/>
    <p:sldId id="1121" r:id="rId84"/>
    <p:sldId id="1122" r:id="rId85"/>
    <p:sldId id="1123" r:id="rId86"/>
    <p:sldId id="1124" r:id="rId87"/>
    <p:sldId id="1125" r:id="rId88"/>
    <p:sldId id="1126" r:id="rId89"/>
    <p:sldId id="1127" r:id="rId90"/>
    <p:sldId id="1128" r:id="rId91"/>
    <p:sldId id="1265" r:id="rId92"/>
    <p:sldId id="1266" r:id="rId93"/>
    <p:sldId id="1267" r:id="rId94"/>
    <p:sldId id="1268" r:id="rId95"/>
    <p:sldId id="1269" r:id="rId96"/>
    <p:sldId id="1270" r:id="rId97"/>
    <p:sldId id="1271" r:id="rId98"/>
    <p:sldId id="1272" r:id="rId99"/>
    <p:sldId id="1273" r:id="rId100"/>
    <p:sldId id="1290" r:id="rId101"/>
    <p:sldId id="1291" r:id="rId102"/>
    <p:sldId id="1292" r:id="rId103"/>
    <p:sldId id="1294" r:id="rId104"/>
    <p:sldId id="1329" r:id="rId105"/>
    <p:sldId id="1321" r:id="rId106"/>
    <p:sldId id="1322" r:id="rId107"/>
    <p:sldId id="1323" r:id="rId108"/>
    <p:sldId id="1324" r:id="rId109"/>
    <p:sldId id="1325" r:id="rId110"/>
    <p:sldId id="1326" r:id="rId111"/>
    <p:sldId id="1327" r:id="rId112"/>
    <p:sldId id="1328" r:id="rId113"/>
    <p:sldId id="1343" r:id="rId114"/>
    <p:sldId id="1293" r:id="rId115"/>
  </p:sldIdLst>
  <p:sldSz cx="9144000" cy="6858000" type="screen4x3"/>
  <p:notesSz cx="6858000" cy="9144000"/>
  <p:defaultTextStyle>
    <a:defPPr>
      <a:defRPr lang="en-GB"/>
    </a:defPPr>
    <a:lvl1pPr algn="l" rtl="0" fontAlgn="base">
      <a:spcBef>
        <a:spcPct val="0"/>
      </a:spcBef>
      <a:spcAft>
        <a:spcPct val="0"/>
      </a:spcAft>
      <a:defRPr sz="1200"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12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12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12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Arial" pitchFamily="34" charset="0"/>
        <a:ea typeface="+mn-ea"/>
        <a:cs typeface="Arial" pitchFamily="34" charset="0"/>
      </a:defRPr>
    </a:lvl6pPr>
    <a:lvl7pPr marL="2743200" algn="l" defTabSz="914400" rtl="0" eaLnBrk="1" latinLnBrk="0" hangingPunct="1">
      <a:defRPr sz="1200" kern="1200">
        <a:solidFill>
          <a:schemeClr val="tx1"/>
        </a:solidFill>
        <a:latin typeface="Arial" pitchFamily="34" charset="0"/>
        <a:ea typeface="+mn-ea"/>
        <a:cs typeface="Arial" pitchFamily="34" charset="0"/>
      </a:defRPr>
    </a:lvl7pPr>
    <a:lvl8pPr marL="3200400" algn="l" defTabSz="914400" rtl="0" eaLnBrk="1" latinLnBrk="0" hangingPunct="1">
      <a:defRPr sz="1200" kern="1200">
        <a:solidFill>
          <a:schemeClr val="tx1"/>
        </a:solidFill>
        <a:latin typeface="Arial" pitchFamily="34" charset="0"/>
        <a:ea typeface="+mn-ea"/>
        <a:cs typeface="Arial" pitchFamily="34" charset="0"/>
      </a:defRPr>
    </a:lvl8pPr>
    <a:lvl9pPr marL="3657600" algn="l" defTabSz="914400" rtl="0" eaLnBrk="1" latinLnBrk="0" hangingPunct="1">
      <a:defRPr sz="1200"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showPr>
  <p:clrMru>
    <a:srgbClr val="066CC8"/>
    <a:srgbClr val="0561B5"/>
    <a:srgbClr val="0377B7"/>
    <a:srgbClr val="6600FF"/>
    <a:srgbClr val="3366CC"/>
    <a:srgbClr val="0066CC"/>
    <a:srgbClr val="FF9933"/>
    <a:srgbClr val="FFFF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44" autoAdjust="0"/>
    <p:restoredTop sz="94624" autoAdjust="0"/>
  </p:normalViewPr>
  <p:slideViewPr>
    <p:cSldViewPr>
      <p:cViewPr>
        <p:scale>
          <a:sx n="70" d="100"/>
          <a:sy n="70" d="100"/>
        </p:scale>
        <p:origin x="-1290" y="-84"/>
      </p:cViewPr>
      <p:guideLst>
        <p:guide orient="horz"/>
        <p:guide pos="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2" d="100"/>
          <a:sy n="52" d="100"/>
        </p:scale>
        <p:origin x="-2880"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handoutMaster" Target="handoutMasters/handoutMaster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6974B82F-144F-407D-B36B-21E108ECC6CA}" type="datetimeFigureOut">
              <a:rPr lang="en-US"/>
              <a:pPr>
                <a:defRPr/>
              </a:pPr>
              <a:t>2/21/2013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471A710F-0B18-46EF-A5C1-057A1F5AE505}"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776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800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902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005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bwMode="auto">
          <a:xfrm>
            <a:off x="1182688" y="723900"/>
            <a:ext cx="4497387" cy="3371850"/>
          </a:xfrm>
          <a:prstGeom prst="rect">
            <a:avLst/>
          </a:prstGeom>
          <a:noFill/>
          <a:ln w="12700">
            <a:solidFill>
              <a:schemeClr val="tx1"/>
            </a:solidFill>
            <a:miter lim="800000"/>
            <a:headEnd/>
            <a:tailEnd/>
          </a:ln>
        </p:spPr>
      </p:sp>
      <p:sp>
        <p:nvSpPr>
          <p:cNvPr id="131075" name="Rectangle 3"/>
          <p:cNvSpPr>
            <a:spLocks noGrp="1" noChangeArrowheads="1"/>
          </p:cNvSpPr>
          <p:nvPr>
            <p:ph type="body" idx="1"/>
          </p:nvPr>
        </p:nvSpPr>
        <p:spPr bwMode="auto">
          <a:xfrm>
            <a:off x="903288" y="4344988"/>
            <a:ext cx="5049837" cy="3854450"/>
          </a:xfrm>
          <a:prstGeom prst="rect">
            <a:avLst/>
          </a:prstGeom>
          <a:noFill/>
          <a:ln>
            <a:miter lim="800000"/>
            <a:headEnd/>
            <a:tailEnd/>
          </a:ln>
        </p:spPr>
        <p:txBody>
          <a:bodyPr lIns="92075" tIns="46038" rIns="92075" bIns="46038"/>
          <a:lstStyle/>
          <a:p>
            <a:pPr marL="166688" indent="-166688" defTabSz="1087438"/>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209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312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414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517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619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721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878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824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bwMode="auto">
          <a:xfrm>
            <a:off x="1293813" y="798513"/>
            <a:ext cx="4271962" cy="3203575"/>
          </a:xfrm>
          <a:prstGeom prst="rect">
            <a:avLst/>
          </a:prstGeom>
          <a:solidFill>
            <a:srgbClr val="FFFFFF"/>
          </a:solidFill>
          <a:ln>
            <a:solidFill>
              <a:srgbClr val="000000"/>
            </a:solidFill>
            <a:miter lim="800000"/>
            <a:headEnd/>
            <a:tailEnd/>
          </a:ln>
        </p:spPr>
      </p:sp>
      <p:sp>
        <p:nvSpPr>
          <p:cNvPr id="139267" name="Rectangle 3"/>
          <p:cNvSpPr>
            <a:spLocks noGrp="1" noChangeArrowheads="1"/>
          </p:cNvSpPr>
          <p:nvPr>
            <p:ph type="body" idx="1"/>
          </p:nvPr>
        </p:nvSpPr>
        <p:spPr bwMode="auto">
          <a:xfrm>
            <a:off x="914400" y="4346575"/>
            <a:ext cx="5029200" cy="3849688"/>
          </a:xfrm>
          <a:prstGeom prst="rect">
            <a:avLst/>
          </a:prstGeom>
          <a:noFill/>
          <a:ln>
            <a:solidFill>
              <a:srgbClr val="000000"/>
            </a:solidFill>
            <a:miter lim="800000"/>
            <a:headEnd/>
            <a:tailEnd/>
          </a:ln>
        </p:spPr>
        <p:txBody>
          <a:bodyPr lIns="88796" tIns="43619" rIns="88796" bIns="43619"/>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bwMode="auto">
          <a:xfrm>
            <a:off x="1293813" y="798513"/>
            <a:ext cx="4271962" cy="3203575"/>
          </a:xfrm>
          <a:prstGeom prst="rect">
            <a:avLst/>
          </a:prstGeom>
          <a:solidFill>
            <a:srgbClr val="FFFFFF"/>
          </a:solidFill>
          <a:ln>
            <a:solidFill>
              <a:srgbClr val="000000"/>
            </a:solidFill>
            <a:miter lim="800000"/>
            <a:headEnd/>
            <a:tailEnd/>
          </a:ln>
        </p:spPr>
      </p:sp>
      <p:sp>
        <p:nvSpPr>
          <p:cNvPr id="140291" name="Rectangle 3"/>
          <p:cNvSpPr>
            <a:spLocks noGrp="1" noChangeArrowheads="1"/>
          </p:cNvSpPr>
          <p:nvPr>
            <p:ph type="body" idx="1"/>
          </p:nvPr>
        </p:nvSpPr>
        <p:spPr bwMode="auto">
          <a:xfrm>
            <a:off x="914400" y="4346575"/>
            <a:ext cx="5029200" cy="3849688"/>
          </a:xfrm>
          <a:prstGeom prst="rect">
            <a:avLst/>
          </a:prstGeom>
          <a:noFill/>
          <a:ln>
            <a:solidFill>
              <a:srgbClr val="000000"/>
            </a:solidFill>
            <a:miter lim="800000"/>
            <a:headEnd/>
            <a:tailEnd/>
          </a:ln>
        </p:spPr>
        <p:txBody>
          <a:bodyPr lIns="88796" tIns="43619" rIns="88796" bIns="43619"/>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bwMode="auto">
          <a:xfrm>
            <a:off x="1293813" y="798513"/>
            <a:ext cx="4271962" cy="3203575"/>
          </a:xfrm>
          <a:prstGeom prst="rect">
            <a:avLst/>
          </a:prstGeom>
          <a:solidFill>
            <a:srgbClr val="FFFFFF"/>
          </a:solidFill>
          <a:ln>
            <a:solidFill>
              <a:srgbClr val="000000"/>
            </a:solidFill>
            <a:miter lim="800000"/>
            <a:headEnd/>
            <a:tailEnd/>
          </a:ln>
        </p:spPr>
      </p:sp>
      <p:sp>
        <p:nvSpPr>
          <p:cNvPr id="141315" name="Rectangle 3"/>
          <p:cNvSpPr>
            <a:spLocks noGrp="1" noChangeArrowheads="1"/>
          </p:cNvSpPr>
          <p:nvPr>
            <p:ph type="body" idx="1"/>
          </p:nvPr>
        </p:nvSpPr>
        <p:spPr bwMode="auto">
          <a:xfrm>
            <a:off x="914400" y="4346575"/>
            <a:ext cx="5029200" cy="3849688"/>
          </a:xfrm>
          <a:prstGeom prst="rect">
            <a:avLst/>
          </a:prstGeom>
          <a:noFill/>
          <a:ln>
            <a:solidFill>
              <a:srgbClr val="000000"/>
            </a:solidFill>
            <a:miter lim="800000"/>
            <a:headEnd/>
            <a:tailEnd/>
          </a:ln>
        </p:spPr>
        <p:txBody>
          <a:bodyPr lIns="88796" tIns="43619" rIns="88796" bIns="43619"/>
          <a:lstStyle/>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bwMode="auto">
          <a:xfrm>
            <a:off x="1293813" y="798513"/>
            <a:ext cx="4271962" cy="3203575"/>
          </a:xfrm>
          <a:prstGeom prst="rect">
            <a:avLst/>
          </a:prstGeom>
          <a:solidFill>
            <a:srgbClr val="FFFFFF"/>
          </a:solidFill>
          <a:ln>
            <a:solidFill>
              <a:srgbClr val="000000"/>
            </a:solidFill>
            <a:miter lim="800000"/>
            <a:headEnd/>
            <a:tailEnd/>
          </a:ln>
        </p:spPr>
      </p:sp>
      <p:sp>
        <p:nvSpPr>
          <p:cNvPr id="142339" name="Rectangle 3"/>
          <p:cNvSpPr>
            <a:spLocks noGrp="1" noChangeArrowheads="1"/>
          </p:cNvSpPr>
          <p:nvPr>
            <p:ph type="body" idx="1"/>
          </p:nvPr>
        </p:nvSpPr>
        <p:spPr bwMode="auto">
          <a:xfrm>
            <a:off x="914400" y="4346575"/>
            <a:ext cx="5029200" cy="3849688"/>
          </a:xfrm>
          <a:prstGeom prst="rect">
            <a:avLst/>
          </a:prstGeom>
          <a:noFill/>
          <a:ln>
            <a:solidFill>
              <a:srgbClr val="000000"/>
            </a:solidFill>
            <a:miter lim="800000"/>
            <a:headEnd/>
            <a:tailEnd/>
          </a:ln>
        </p:spPr>
        <p:txBody>
          <a:bodyPr lIns="88796" tIns="43619" rIns="88796" bIns="43619"/>
          <a:lstStyle/>
          <a:p>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bwMode="auto">
          <a:xfrm>
            <a:off x="1293813" y="798513"/>
            <a:ext cx="4271962" cy="3203575"/>
          </a:xfrm>
          <a:prstGeom prst="rect">
            <a:avLst/>
          </a:prstGeom>
          <a:solidFill>
            <a:srgbClr val="FFFFFF"/>
          </a:solidFill>
          <a:ln>
            <a:solidFill>
              <a:srgbClr val="000000"/>
            </a:solidFill>
            <a:miter lim="800000"/>
            <a:headEnd/>
            <a:tailEnd/>
          </a:ln>
        </p:spPr>
      </p:sp>
      <p:sp>
        <p:nvSpPr>
          <p:cNvPr id="143363" name="Rectangle 3"/>
          <p:cNvSpPr>
            <a:spLocks noGrp="1" noChangeArrowheads="1"/>
          </p:cNvSpPr>
          <p:nvPr>
            <p:ph type="body" idx="1"/>
          </p:nvPr>
        </p:nvSpPr>
        <p:spPr bwMode="auto">
          <a:xfrm>
            <a:off x="914400" y="4346575"/>
            <a:ext cx="5029200" cy="3849688"/>
          </a:xfrm>
          <a:prstGeom prst="rect">
            <a:avLst/>
          </a:prstGeom>
          <a:noFill/>
          <a:ln>
            <a:solidFill>
              <a:srgbClr val="000000"/>
            </a:solidFill>
            <a:miter lim="800000"/>
            <a:headEnd/>
            <a:tailEnd/>
          </a:ln>
        </p:spPr>
        <p:txBody>
          <a:bodyPr lIns="88796" tIns="43619" rIns="88796" bIns="43619"/>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bwMode="auto">
          <a:xfrm>
            <a:off x="1293813" y="798513"/>
            <a:ext cx="4271962" cy="3203575"/>
          </a:xfrm>
          <a:prstGeom prst="rect">
            <a:avLst/>
          </a:prstGeom>
          <a:solidFill>
            <a:srgbClr val="FFFFFF"/>
          </a:solidFill>
          <a:ln>
            <a:solidFill>
              <a:srgbClr val="000000"/>
            </a:solidFill>
            <a:miter lim="800000"/>
            <a:headEnd/>
            <a:tailEnd/>
          </a:ln>
        </p:spPr>
      </p:sp>
      <p:sp>
        <p:nvSpPr>
          <p:cNvPr id="144387" name="Rectangle 3"/>
          <p:cNvSpPr>
            <a:spLocks noGrp="1" noChangeArrowheads="1"/>
          </p:cNvSpPr>
          <p:nvPr>
            <p:ph type="body" idx="1"/>
          </p:nvPr>
        </p:nvSpPr>
        <p:spPr bwMode="auto">
          <a:xfrm>
            <a:off x="914400" y="4346575"/>
            <a:ext cx="5029200" cy="3849688"/>
          </a:xfrm>
          <a:prstGeom prst="rect">
            <a:avLst/>
          </a:prstGeom>
          <a:noFill/>
          <a:ln>
            <a:solidFill>
              <a:srgbClr val="000000"/>
            </a:solidFill>
            <a:miter lim="800000"/>
            <a:headEnd/>
            <a:tailEnd/>
          </a:ln>
        </p:spPr>
        <p:txBody>
          <a:bodyPr lIns="88796" tIns="43619" rIns="88796" bIns="43619"/>
          <a:lstStyle/>
          <a:p>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bwMode="auto">
          <a:xfrm>
            <a:off x="1293813" y="798513"/>
            <a:ext cx="4271962" cy="3203575"/>
          </a:xfrm>
          <a:prstGeom prst="rect">
            <a:avLst/>
          </a:prstGeom>
          <a:solidFill>
            <a:srgbClr val="FFFFFF"/>
          </a:solidFill>
          <a:ln>
            <a:solidFill>
              <a:srgbClr val="000000"/>
            </a:solidFill>
            <a:miter lim="800000"/>
            <a:headEnd/>
            <a:tailEnd/>
          </a:ln>
        </p:spPr>
      </p:sp>
      <p:sp>
        <p:nvSpPr>
          <p:cNvPr id="145411" name="Rectangle 3"/>
          <p:cNvSpPr>
            <a:spLocks noGrp="1" noChangeArrowheads="1"/>
          </p:cNvSpPr>
          <p:nvPr>
            <p:ph type="body" idx="1"/>
          </p:nvPr>
        </p:nvSpPr>
        <p:spPr bwMode="auto">
          <a:xfrm>
            <a:off x="914400" y="4346575"/>
            <a:ext cx="5029200" cy="3849688"/>
          </a:xfrm>
          <a:prstGeom prst="rect">
            <a:avLst/>
          </a:prstGeom>
          <a:noFill/>
          <a:ln>
            <a:solidFill>
              <a:srgbClr val="000000"/>
            </a:solidFill>
            <a:miter lim="800000"/>
            <a:headEnd/>
            <a:tailEnd/>
          </a:ln>
        </p:spPr>
        <p:txBody>
          <a:bodyPr lIns="88796" tIns="43619" rIns="88796" bIns="43619"/>
          <a:lstStyle/>
          <a:p>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bwMode="auto">
          <a:xfrm>
            <a:off x="1293813" y="798513"/>
            <a:ext cx="4271962" cy="3203575"/>
          </a:xfrm>
          <a:prstGeom prst="rect">
            <a:avLst/>
          </a:prstGeom>
          <a:solidFill>
            <a:srgbClr val="FFFFFF"/>
          </a:solidFill>
          <a:ln>
            <a:solidFill>
              <a:srgbClr val="000000"/>
            </a:solidFill>
            <a:miter lim="800000"/>
            <a:headEnd/>
            <a:tailEnd/>
          </a:ln>
        </p:spPr>
      </p:sp>
      <p:sp>
        <p:nvSpPr>
          <p:cNvPr id="146435" name="Rectangle 3"/>
          <p:cNvSpPr>
            <a:spLocks noGrp="1" noChangeArrowheads="1"/>
          </p:cNvSpPr>
          <p:nvPr>
            <p:ph type="body" idx="1"/>
          </p:nvPr>
        </p:nvSpPr>
        <p:spPr bwMode="auto">
          <a:xfrm>
            <a:off x="914400" y="4346575"/>
            <a:ext cx="5029200" cy="3849688"/>
          </a:xfrm>
          <a:prstGeom prst="rect">
            <a:avLst/>
          </a:prstGeom>
          <a:noFill/>
          <a:ln>
            <a:solidFill>
              <a:srgbClr val="000000"/>
            </a:solidFill>
            <a:miter lim="800000"/>
            <a:headEnd/>
            <a:tailEnd/>
          </a:ln>
        </p:spPr>
        <p:txBody>
          <a:bodyPr lIns="88796" tIns="43619" rIns="88796" bIns="43619"/>
          <a:lstStyle/>
          <a:p>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bwMode="auto">
          <a:xfrm>
            <a:off x="1293813" y="798513"/>
            <a:ext cx="4271962" cy="3203575"/>
          </a:xfrm>
          <a:prstGeom prst="rect">
            <a:avLst/>
          </a:prstGeom>
          <a:solidFill>
            <a:srgbClr val="FFFFFF"/>
          </a:solidFill>
          <a:ln>
            <a:solidFill>
              <a:srgbClr val="000000"/>
            </a:solidFill>
            <a:miter lim="800000"/>
            <a:headEnd/>
            <a:tailEnd/>
          </a:ln>
        </p:spPr>
      </p:sp>
      <p:sp>
        <p:nvSpPr>
          <p:cNvPr id="147459" name="Rectangle 3"/>
          <p:cNvSpPr>
            <a:spLocks noGrp="1" noChangeArrowheads="1"/>
          </p:cNvSpPr>
          <p:nvPr>
            <p:ph type="body" idx="1"/>
          </p:nvPr>
        </p:nvSpPr>
        <p:spPr bwMode="auto">
          <a:xfrm>
            <a:off x="914400" y="4346575"/>
            <a:ext cx="5029200" cy="3849688"/>
          </a:xfrm>
          <a:prstGeom prst="rect">
            <a:avLst/>
          </a:prstGeom>
          <a:noFill/>
          <a:ln>
            <a:solidFill>
              <a:srgbClr val="000000"/>
            </a:solidFill>
            <a:miter lim="800000"/>
            <a:headEnd/>
            <a:tailEnd/>
          </a:ln>
        </p:spPr>
        <p:txBody>
          <a:bodyPr lIns="88796" tIns="43619" rIns="88796" bIns="43619"/>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981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848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950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053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08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185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288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390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493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595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3" name="Group 14"/>
          <p:cNvGrpSpPr>
            <a:grpSpLocks/>
          </p:cNvGrpSpPr>
          <p:nvPr/>
        </p:nvGrpSpPr>
        <p:grpSpPr bwMode="auto">
          <a:xfrm>
            <a:off x="0" y="0"/>
            <a:ext cx="9144000" cy="6858000"/>
            <a:chOff x="0" y="0"/>
            <a:chExt cx="5760" cy="4320"/>
          </a:xfrm>
        </p:grpSpPr>
        <p:sp>
          <p:nvSpPr>
            <p:cNvPr id="4" name="Rectangle 15"/>
            <p:cNvSpPr>
              <a:spLocks noChangeArrowheads="1"/>
            </p:cNvSpPr>
            <p:nvPr/>
          </p:nvSpPr>
          <p:spPr bwMode="auto">
            <a:xfrm>
              <a:off x="0" y="0"/>
              <a:ext cx="5760" cy="4320"/>
            </a:xfrm>
            <a:prstGeom prst="rect">
              <a:avLst/>
            </a:prstGeom>
            <a:noFill/>
            <a:ln w="12700">
              <a:noFill/>
              <a:miter lim="800000"/>
              <a:headEnd type="none" w="sm" len="sm"/>
              <a:tailEnd type="none" w="sm" len="sm"/>
            </a:ln>
          </p:spPr>
          <p:txBody>
            <a:bodyPr wrap="none" anchor="ctr"/>
            <a:lstStyle/>
            <a:p>
              <a:pPr algn="ctr" eaLnBrk="0" hangingPunct="0">
                <a:defRPr/>
              </a:pPr>
              <a:endParaRPr lang="en-US"/>
            </a:p>
          </p:txBody>
        </p:sp>
        <p:sp>
          <p:nvSpPr>
            <p:cNvPr id="5" name="Rectangle 16"/>
            <p:cNvSpPr>
              <a:spLocks noChangeArrowheads="1"/>
            </p:cNvSpPr>
            <p:nvPr/>
          </p:nvSpPr>
          <p:spPr bwMode="auto">
            <a:xfrm>
              <a:off x="144" y="178"/>
              <a:ext cx="5424" cy="3854"/>
            </a:xfrm>
            <a:prstGeom prst="rect">
              <a:avLst/>
            </a:prstGeom>
            <a:noFill/>
            <a:ln w="12700">
              <a:noFill/>
              <a:miter lim="800000"/>
              <a:headEnd type="none" w="sm" len="sm"/>
              <a:tailEnd type="none" w="sm" len="sm"/>
            </a:ln>
          </p:spPr>
          <p:txBody>
            <a:bodyPr wrap="none" anchor="ctr"/>
            <a:lstStyle/>
            <a:p>
              <a:pPr algn="ctr" eaLnBrk="0" hangingPunct="0">
                <a:defRPr/>
              </a:pPr>
              <a:endParaRPr lang="en-US"/>
            </a:p>
          </p:txBody>
        </p:sp>
      </p:grpSp>
      <p:sp>
        <p:nvSpPr>
          <p:cNvPr id="6" name="Line 7"/>
          <p:cNvSpPr>
            <a:spLocks noChangeShapeType="1"/>
          </p:cNvSpPr>
          <p:nvPr/>
        </p:nvSpPr>
        <p:spPr bwMode="auto">
          <a:xfrm>
            <a:off x="685800" y="6400800"/>
            <a:ext cx="8001000" cy="0"/>
          </a:xfrm>
          <a:prstGeom prst="line">
            <a:avLst/>
          </a:prstGeom>
          <a:noFill/>
          <a:ln w="12700">
            <a:solidFill>
              <a:schemeClr val="tx1"/>
            </a:solidFill>
            <a:round/>
            <a:headEnd type="none" w="sm" len="sm"/>
            <a:tailEnd type="none" w="sm" len="sm"/>
          </a:ln>
        </p:spPr>
        <p:txBody>
          <a:bodyPr wrap="none" anchor="ctr"/>
          <a:lstStyle/>
          <a:p>
            <a:pPr>
              <a:defRPr/>
            </a:pPr>
            <a:endParaRPr lang="en-US"/>
          </a:p>
        </p:txBody>
      </p:sp>
      <p:sp>
        <p:nvSpPr>
          <p:cNvPr id="7" name="Text Box 8"/>
          <p:cNvSpPr txBox="1">
            <a:spLocks noChangeArrowheads="1"/>
          </p:cNvSpPr>
          <p:nvPr/>
        </p:nvSpPr>
        <p:spPr bwMode="auto">
          <a:xfrm>
            <a:off x="609600" y="6477000"/>
            <a:ext cx="2076450" cy="274638"/>
          </a:xfrm>
          <a:prstGeom prst="rect">
            <a:avLst/>
          </a:prstGeom>
          <a:noFill/>
          <a:ln w="12700">
            <a:noFill/>
            <a:miter lim="800000"/>
            <a:headEnd type="none" w="sm" len="sm"/>
            <a:tailEnd type="none" w="sm" len="sm"/>
          </a:ln>
        </p:spPr>
        <p:txBody>
          <a:bodyPr wrap="none">
            <a:spAutoFit/>
          </a:bodyPr>
          <a:lstStyle/>
          <a:p>
            <a:pPr eaLnBrk="0" hangingPunct="0">
              <a:defRPr/>
            </a:pPr>
            <a:r>
              <a:rPr lang="en-GB" b="1"/>
              <a:t>Project Finance Modelling</a:t>
            </a:r>
          </a:p>
        </p:txBody>
      </p:sp>
      <p:sp>
        <p:nvSpPr>
          <p:cNvPr id="8" name="Text Box 9"/>
          <p:cNvSpPr txBox="1">
            <a:spLocks noChangeArrowheads="1"/>
          </p:cNvSpPr>
          <p:nvPr/>
        </p:nvSpPr>
        <p:spPr bwMode="auto">
          <a:xfrm>
            <a:off x="6621463" y="6477000"/>
            <a:ext cx="979487" cy="274638"/>
          </a:xfrm>
          <a:prstGeom prst="rect">
            <a:avLst/>
          </a:prstGeom>
          <a:noFill/>
          <a:ln w="12700">
            <a:noFill/>
            <a:miter lim="800000"/>
            <a:headEnd type="none" w="sm" len="sm"/>
            <a:tailEnd type="none" w="sm" len="sm"/>
          </a:ln>
        </p:spPr>
        <p:txBody>
          <a:bodyPr wrap="none">
            <a:spAutoFit/>
          </a:bodyPr>
          <a:lstStyle/>
          <a:p>
            <a:pPr algn="r" eaLnBrk="0" hangingPunct="0">
              <a:defRPr/>
            </a:pPr>
            <a:fld id="{55BD7FA5-F6B0-4480-BA3A-769EB3B5B3D1}" type="datetime6">
              <a:rPr lang="en-US" b="1"/>
              <a:pPr algn="r" eaLnBrk="0" hangingPunct="0">
                <a:defRPr/>
              </a:pPr>
              <a:t>February 13</a:t>
            </a:fld>
            <a:endParaRPr lang="en-US" b="1"/>
          </a:p>
        </p:txBody>
      </p:sp>
      <p:sp>
        <p:nvSpPr>
          <p:cNvPr id="9" name="Text Box 10">
            <a:hlinkHover r:id="" action="ppaction://noaction" endSnd="1"/>
          </p:cNvPr>
          <p:cNvSpPr txBox="1">
            <a:spLocks noChangeArrowheads="1"/>
          </p:cNvSpPr>
          <p:nvPr/>
        </p:nvSpPr>
        <p:spPr bwMode="auto">
          <a:xfrm>
            <a:off x="7696200" y="6477000"/>
            <a:ext cx="369888" cy="274638"/>
          </a:xfrm>
          <a:prstGeom prst="rect">
            <a:avLst/>
          </a:prstGeom>
          <a:noFill/>
          <a:ln w="12700">
            <a:noFill/>
            <a:miter lim="800000"/>
            <a:headEnd type="none" w="sm" len="sm"/>
            <a:tailEnd type="none" w="sm" len="sm"/>
          </a:ln>
        </p:spPr>
        <p:txBody>
          <a:bodyPr wrap="none">
            <a:spAutoFit/>
          </a:bodyPr>
          <a:lstStyle/>
          <a:p>
            <a:pPr eaLnBrk="0" hangingPunct="0">
              <a:defRPr/>
            </a:pPr>
            <a:fld id="{07FDE842-19E7-473C-94BA-CE8CD8202A37}" type="slidenum">
              <a:rPr lang="en-GB" b="1"/>
              <a:pPr eaLnBrk="0" hangingPunct="0">
                <a:defRPr/>
              </a:pPr>
              <a:t>‹#›</a:t>
            </a:fld>
            <a:endParaRPr lang="en-GB" b="1"/>
          </a:p>
        </p:txBody>
      </p:sp>
      <p:sp>
        <p:nvSpPr>
          <p:cNvPr id="10" name="AutoShape 11">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p:spPr>
        <p:txBody>
          <a:bodyPr wrap="none" anchor="ctr"/>
          <a:lstStyle/>
          <a:p>
            <a:pPr algn="ctr" eaLnBrk="0" hangingPunct="0">
              <a:defRPr/>
            </a:pPr>
            <a:endParaRPr lang="en-US"/>
          </a:p>
        </p:txBody>
      </p:sp>
      <p:sp>
        <p:nvSpPr>
          <p:cNvPr id="11" name="AutoShape 12">
            <a:hlinkClick r:id="" action="ppaction://hlinkshowjump?jump=previousslide" highlightClick="1"/>
          </p:cNvPr>
          <p:cNvSpPr>
            <a:spLocks noChangeArrowheads="1"/>
          </p:cNvSpPr>
          <p:nvPr/>
        </p:nvSpPr>
        <p:spPr bwMode="auto">
          <a:xfrm rot="16200000" flipH="1">
            <a:off x="8363744" y="6520657"/>
            <a:ext cx="158750" cy="176212"/>
          </a:xfrm>
          <a:prstGeom prst="triangle">
            <a:avLst>
              <a:gd name="adj" fmla="val 50000"/>
            </a:avLst>
          </a:prstGeom>
          <a:noFill/>
          <a:ln w="6350">
            <a:solidFill>
              <a:schemeClr val="bg1"/>
            </a:solidFill>
            <a:miter lim="800000"/>
            <a:headEnd type="none" w="sm" len="sm"/>
            <a:tailEnd type="none" w="sm" len="sm"/>
          </a:ln>
        </p:spPr>
        <p:txBody>
          <a:bodyPr wrap="none" anchor="ctr"/>
          <a:lstStyle/>
          <a:p>
            <a:pPr algn="ctr" eaLnBrk="0" hangingPunct="0">
              <a:defRPr/>
            </a:pPr>
            <a:endParaRPr lang="en-US"/>
          </a:p>
        </p:txBody>
      </p:sp>
      <p:sp>
        <p:nvSpPr>
          <p:cNvPr id="218117" name="Rectangle 5"/>
          <p:cNvSpPr>
            <a:spLocks noGrp="1" noChangeArrowheads="1"/>
          </p:cNvSpPr>
          <p:nvPr>
            <p:ph type="ctrTitle"/>
          </p:nvPr>
        </p:nvSpPr>
        <p:spPr>
          <a:xfrm>
            <a:off x="609600" y="4343400"/>
            <a:ext cx="7772400" cy="1470025"/>
          </a:xfrm>
          <a:solidFill>
            <a:srgbClr val="3366FF"/>
          </a:solidFill>
          <a:ln>
            <a:solidFill>
              <a:schemeClr val="bg1"/>
            </a:solidFill>
          </a:ln>
        </p:spPr>
        <p:txBody>
          <a:bodyPr/>
          <a:lstStyle>
            <a:lvl1pPr>
              <a:defRPr/>
            </a:lvl1pPr>
          </a:lstStyle>
          <a:p>
            <a:r>
              <a:rPr lang="en-US"/>
              <a:t>Click to edit Master title style</a:t>
            </a:r>
          </a:p>
        </p:txBody>
      </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381000"/>
            <a:ext cx="192405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381000"/>
            <a:ext cx="561975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0866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295400"/>
            <a:ext cx="3771900"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295400"/>
            <a:ext cx="3771900"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95400"/>
            <a:ext cx="3771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295400"/>
            <a:ext cx="3771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74" name="Group 9"/>
          <p:cNvGrpSpPr>
            <a:grpSpLocks/>
          </p:cNvGrpSpPr>
          <p:nvPr/>
        </p:nvGrpSpPr>
        <p:grpSpPr bwMode="auto">
          <a:xfrm>
            <a:off x="0" y="0"/>
            <a:ext cx="9144000" cy="6858000"/>
            <a:chOff x="0" y="0"/>
            <a:chExt cx="5760" cy="4320"/>
          </a:xfrm>
        </p:grpSpPr>
        <p:sp>
          <p:nvSpPr>
            <p:cNvPr id="1037" name="Rectangle 8"/>
            <p:cNvSpPr>
              <a:spLocks noChangeArrowheads="1"/>
            </p:cNvSpPr>
            <p:nvPr/>
          </p:nvSpPr>
          <p:spPr bwMode="auto">
            <a:xfrm>
              <a:off x="0" y="0"/>
              <a:ext cx="5760" cy="4320"/>
            </a:xfrm>
            <a:prstGeom prst="rect">
              <a:avLst/>
            </a:prstGeom>
            <a:noFill/>
            <a:ln w="12700">
              <a:noFill/>
              <a:miter lim="800000"/>
              <a:headEnd type="none" w="sm" len="sm"/>
              <a:tailEnd type="none" w="sm" len="sm"/>
            </a:ln>
          </p:spPr>
          <p:txBody>
            <a:bodyPr wrap="none" anchor="ctr"/>
            <a:lstStyle/>
            <a:p>
              <a:pPr algn="ctr" eaLnBrk="0" hangingPunct="0">
                <a:defRPr/>
              </a:pPr>
              <a:endParaRPr lang="en-US"/>
            </a:p>
          </p:txBody>
        </p:sp>
        <p:sp>
          <p:nvSpPr>
            <p:cNvPr id="1038" name="Rectangle 7"/>
            <p:cNvSpPr>
              <a:spLocks noChangeArrowheads="1"/>
            </p:cNvSpPr>
            <p:nvPr/>
          </p:nvSpPr>
          <p:spPr bwMode="auto">
            <a:xfrm>
              <a:off x="144" y="178"/>
              <a:ext cx="5424" cy="3854"/>
            </a:xfrm>
            <a:prstGeom prst="rect">
              <a:avLst/>
            </a:prstGeom>
            <a:noFill/>
            <a:ln w="12700">
              <a:noFill/>
              <a:miter lim="800000"/>
              <a:headEnd type="none" w="sm" len="sm"/>
              <a:tailEnd type="none" w="sm" len="sm"/>
            </a:ln>
          </p:spPr>
          <p:txBody>
            <a:bodyPr wrap="none" anchor="ctr"/>
            <a:lstStyle/>
            <a:p>
              <a:pPr algn="ctr" eaLnBrk="0" hangingPunct="0">
                <a:defRPr/>
              </a:pPr>
              <a:endParaRPr lang="en-US"/>
            </a:p>
          </p:txBody>
        </p:sp>
      </p:grpSp>
      <p:sp>
        <p:nvSpPr>
          <p:cNvPr id="3075" name="Rectangle 2"/>
          <p:cNvSpPr>
            <a:spLocks noGrp="1" noChangeArrowheads="1"/>
          </p:cNvSpPr>
          <p:nvPr>
            <p:ph type="title"/>
          </p:nvPr>
        </p:nvSpPr>
        <p:spPr bwMode="auto">
          <a:xfrm>
            <a:off x="838200" y="381000"/>
            <a:ext cx="7086600" cy="762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title style</a:t>
            </a:r>
          </a:p>
        </p:txBody>
      </p:sp>
      <p:sp>
        <p:nvSpPr>
          <p:cNvPr id="3076" name="Rectangle 3"/>
          <p:cNvSpPr>
            <a:spLocks noGrp="1" noChangeArrowheads="1"/>
          </p:cNvSpPr>
          <p:nvPr>
            <p:ph type="body" idx="1"/>
          </p:nvPr>
        </p:nvSpPr>
        <p:spPr bwMode="auto">
          <a:xfrm>
            <a:off x="762000" y="1295400"/>
            <a:ext cx="7696200" cy="51054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9" name="Line 11"/>
          <p:cNvSpPr>
            <a:spLocks noChangeShapeType="1"/>
          </p:cNvSpPr>
          <p:nvPr/>
        </p:nvSpPr>
        <p:spPr bwMode="auto">
          <a:xfrm>
            <a:off x="381000" y="6477000"/>
            <a:ext cx="8001000" cy="0"/>
          </a:xfrm>
          <a:prstGeom prst="line">
            <a:avLst/>
          </a:prstGeom>
          <a:noFill/>
          <a:ln w="12700">
            <a:solidFill>
              <a:schemeClr val="tx1"/>
            </a:solidFill>
            <a:round/>
            <a:headEnd type="none" w="sm" len="sm"/>
            <a:tailEnd type="none" w="sm" len="sm"/>
          </a:ln>
        </p:spPr>
        <p:txBody>
          <a:bodyPr wrap="none" anchor="ctr"/>
          <a:lstStyle/>
          <a:p>
            <a:pPr>
              <a:defRPr/>
            </a:pPr>
            <a:endParaRPr lang="en-US"/>
          </a:p>
        </p:txBody>
      </p:sp>
      <p:sp>
        <p:nvSpPr>
          <p:cNvPr id="1030" name="Text Box 13"/>
          <p:cNvSpPr txBox="1">
            <a:spLocks noChangeArrowheads="1"/>
          </p:cNvSpPr>
          <p:nvPr/>
        </p:nvSpPr>
        <p:spPr bwMode="auto">
          <a:xfrm>
            <a:off x="609600" y="6477000"/>
            <a:ext cx="2351088" cy="274638"/>
          </a:xfrm>
          <a:prstGeom prst="rect">
            <a:avLst/>
          </a:prstGeom>
          <a:noFill/>
          <a:ln w="12700">
            <a:noFill/>
            <a:miter lim="800000"/>
            <a:headEnd type="none" w="sm" len="sm"/>
            <a:tailEnd type="none" w="sm" len="sm"/>
          </a:ln>
        </p:spPr>
        <p:txBody>
          <a:bodyPr wrap="none">
            <a:spAutoFit/>
          </a:bodyPr>
          <a:lstStyle/>
          <a:p>
            <a:pPr eaLnBrk="0" hangingPunct="0">
              <a:defRPr/>
            </a:pPr>
            <a:r>
              <a:rPr lang="en-GB" b="1"/>
              <a:t>Project Finance Risk Analysis</a:t>
            </a:r>
          </a:p>
        </p:txBody>
      </p:sp>
      <p:sp>
        <p:nvSpPr>
          <p:cNvPr id="1032" name="Text Box 16">
            <a:hlinkClick r:id="rId14" action="ppaction://hlinksldjump"/>
            <a:hlinkHover r:id="" action="ppaction://noaction" endSnd="1"/>
          </p:cNvPr>
          <p:cNvSpPr txBox="1">
            <a:spLocks noChangeArrowheads="1"/>
          </p:cNvSpPr>
          <p:nvPr/>
        </p:nvSpPr>
        <p:spPr bwMode="auto">
          <a:xfrm>
            <a:off x="7620000" y="6477000"/>
            <a:ext cx="369888" cy="274638"/>
          </a:xfrm>
          <a:prstGeom prst="rect">
            <a:avLst/>
          </a:prstGeom>
          <a:noFill/>
          <a:ln w="12700">
            <a:noFill/>
            <a:miter lim="800000"/>
            <a:headEnd type="none" w="sm" len="sm"/>
            <a:tailEnd type="none" w="sm" len="sm"/>
          </a:ln>
        </p:spPr>
        <p:txBody>
          <a:bodyPr wrap="none">
            <a:spAutoFit/>
          </a:bodyPr>
          <a:lstStyle/>
          <a:p>
            <a:pPr eaLnBrk="0" hangingPunct="0">
              <a:defRPr/>
            </a:pPr>
            <a:fld id="{DB26068C-2530-44E0-BE67-598ED217AFF4}" type="slidenum">
              <a:rPr lang="en-GB" b="1"/>
              <a:pPr eaLnBrk="0" hangingPunct="0">
                <a:defRPr/>
              </a:pPr>
              <a:t>‹#›</a:t>
            </a:fld>
            <a:endParaRPr lang="en-GB" b="1"/>
          </a:p>
        </p:txBody>
      </p:sp>
      <p:sp>
        <p:nvSpPr>
          <p:cNvPr id="1033" name="AutoShape 30">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p:spPr>
        <p:txBody>
          <a:bodyPr wrap="none" anchor="ctr"/>
          <a:lstStyle/>
          <a:p>
            <a:pPr algn="ctr" eaLnBrk="0" hangingPunct="0">
              <a:defRPr/>
            </a:pPr>
            <a:endParaRPr lang="en-US"/>
          </a:p>
        </p:txBody>
      </p:sp>
      <p:sp>
        <p:nvSpPr>
          <p:cNvPr id="1034" name="AutoShape 31">
            <a:hlinkClick r:id="" action="ppaction://hlinkshowjump?jump=previousslide" highlightClick="1"/>
          </p:cNvPr>
          <p:cNvSpPr>
            <a:spLocks noChangeArrowheads="1"/>
          </p:cNvSpPr>
          <p:nvPr/>
        </p:nvSpPr>
        <p:spPr bwMode="auto">
          <a:xfrm rot="16200000" flipH="1">
            <a:off x="8363744" y="6520657"/>
            <a:ext cx="158750" cy="176212"/>
          </a:xfrm>
          <a:prstGeom prst="triangle">
            <a:avLst>
              <a:gd name="adj" fmla="val 50000"/>
            </a:avLst>
          </a:prstGeom>
          <a:noFill/>
          <a:ln w="6350">
            <a:solidFill>
              <a:schemeClr val="bg1"/>
            </a:solidFill>
            <a:miter lim="800000"/>
            <a:headEnd type="none" w="sm" len="sm"/>
            <a:tailEnd type="none" w="sm" len="sm"/>
          </a:ln>
        </p:spPr>
        <p:txBody>
          <a:bodyPr wrap="none" anchor="ctr"/>
          <a:lstStyle/>
          <a:p>
            <a:pPr algn="ctr" eaLnBrk="0" hangingPunct="0">
              <a:defRPr/>
            </a:pPr>
            <a:endParaRPr lang="en-US"/>
          </a:p>
        </p:txBody>
      </p:sp>
    </p:spTree>
  </p:cSld>
  <p:clrMap bg1="lt1" tx1="dk1" bg2="lt2" tx2="dk2" accent1="accent1" accent2="accent2" accent3="accent3" accent4="accent4" accent5="accent5" accent6="accent6" hlink="hlink" folHlink="folHlink"/>
  <p:sldLayoutIdLst>
    <p:sldLayoutId id="2147483712"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ransition>
    <p:zoom/>
  </p:transition>
  <p:txStyles>
    <p:titleStyle>
      <a:lvl1pPr algn="l" rtl="0" eaLnBrk="0" fontAlgn="base" hangingPunct="0">
        <a:spcBef>
          <a:spcPct val="0"/>
        </a:spcBef>
        <a:spcAft>
          <a:spcPct val="0"/>
        </a:spcAft>
        <a:defRPr sz="2000" b="1">
          <a:solidFill>
            <a:schemeClr val="tx2"/>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defRPr>
      </a:lvl2pPr>
      <a:lvl3pPr algn="l" rtl="0" eaLnBrk="0" fontAlgn="base" hangingPunct="0">
        <a:spcBef>
          <a:spcPct val="0"/>
        </a:spcBef>
        <a:spcAft>
          <a:spcPct val="0"/>
        </a:spcAft>
        <a:defRPr sz="2000" b="1">
          <a:solidFill>
            <a:schemeClr val="tx2"/>
          </a:solidFill>
          <a:latin typeface="Arial" charset="0"/>
        </a:defRPr>
      </a:lvl3pPr>
      <a:lvl4pPr algn="l" rtl="0" eaLnBrk="0" fontAlgn="base" hangingPunct="0">
        <a:spcBef>
          <a:spcPct val="0"/>
        </a:spcBef>
        <a:spcAft>
          <a:spcPct val="0"/>
        </a:spcAft>
        <a:defRPr sz="2000" b="1">
          <a:solidFill>
            <a:schemeClr val="tx2"/>
          </a:solidFill>
          <a:latin typeface="Arial" charset="0"/>
        </a:defRPr>
      </a:lvl4pPr>
      <a:lvl5pPr algn="l" rtl="0" eaLnBrk="0" fontAlgn="base" hangingPunct="0">
        <a:spcBef>
          <a:spcPct val="0"/>
        </a:spcBef>
        <a:spcAft>
          <a:spcPct val="0"/>
        </a:spcAft>
        <a:defRPr sz="2000" b="1">
          <a:solidFill>
            <a:schemeClr val="tx2"/>
          </a:solidFill>
          <a:latin typeface="Arial" charset="0"/>
        </a:defRPr>
      </a:lvl5pPr>
      <a:lvl6pPr marL="457200" algn="l" rtl="0" eaLnBrk="0" fontAlgn="base" hangingPunct="0">
        <a:spcBef>
          <a:spcPct val="0"/>
        </a:spcBef>
        <a:spcAft>
          <a:spcPct val="0"/>
        </a:spcAft>
        <a:defRPr sz="2000" b="1">
          <a:solidFill>
            <a:schemeClr val="tx2"/>
          </a:solidFill>
          <a:latin typeface="Arial" charset="0"/>
        </a:defRPr>
      </a:lvl6pPr>
      <a:lvl7pPr marL="914400" algn="l" rtl="0" eaLnBrk="0" fontAlgn="base" hangingPunct="0">
        <a:spcBef>
          <a:spcPct val="0"/>
        </a:spcBef>
        <a:spcAft>
          <a:spcPct val="0"/>
        </a:spcAft>
        <a:defRPr sz="2000" b="1">
          <a:solidFill>
            <a:schemeClr val="tx2"/>
          </a:solidFill>
          <a:latin typeface="Arial" charset="0"/>
        </a:defRPr>
      </a:lvl7pPr>
      <a:lvl8pPr marL="1371600" algn="l" rtl="0" eaLnBrk="0" fontAlgn="base" hangingPunct="0">
        <a:spcBef>
          <a:spcPct val="0"/>
        </a:spcBef>
        <a:spcAft>
          <a:spcPct val="0"/>
        </a:spcAft>
        <a:defRPr sz="2000" b="1">
          <a:solidFill>
            <a:schemeClr val="tx2"/>
          </a:solidFill>
          <a:latin typeface="Arial" charset="0"/>
        </a:defRPr>
      </a:lvl8pPr>
      <a:lvl9pPr marL="1828800" algn="l" rtl="0" eaLnBrk="0" fontAlgn="base" hangingPunct="0">
        <a:spcBef>
          <a:spcPct val="0"/>
        </a:spcBef>
        <a:spcAft>
          <a:spcPct val="0"/>
        </a:spcAft>
        <a:defRPr sz="2000" b="1">
          <a:solidFill>
            <a:schemeClr val="tx2"/>
          </a:solidFill>
          <a:latin typeface="Arial" charset="0"/>
        </a:defRPr>
      </a:lvl9pPr>
    </p:titleStyle>
    <p:bodyStyle>
      <a:lvl1pPr marL="406400" indent="-406400" algn="l" rtl="0" eaLnBrk="0" fontAlgn="base" hangingPunct="0">
        <a:spcBef>
          <a:spcPct val="20000"/>
        </a:spcBef>
        <a:spcAft>
          <a:spcPct val="50000"/>
        </a:spcAft>
        <a:buChar char="•"/>
        <a:defRPr sz="2000">
          <a:solidFill>
            <a:schemeClr val="tx1"/>
          </a:solidFill>
          <a:latin typeface="+mn-lt"/>
          <a:ea typeface="+mn-ea"/>
          <a:cs typeface="+mn-cs"/>
        </a:defRPr>
      </a:lvl1pPr>
      <a:lvl2pPr marL="635000" indent="165100" algn="l" rtl="0" eaLnBrk="0" fontAlgn="base" hangingPunct="0">
        <a:spcBef>
          <a:spcPct val="20000"/>
        </a:spcBef>
        <a:spcAft>
          <a:spcPct val="50000"/>
        </a:spcAft>
        <a:buFont typeface="Wingdings" pitchFamily="2" charset="2"/>
        <a:buChar char="§"/>
        <a:defRPr>
          <a:solidFill>
            <a:schemeClr val="tx1"/>
          </a:solidFill>
          <a:latin typeface="+mn-lt"/>
        </a:defRPr>
      </a:lvl2pPr>
      <a:lvl3pPr marL="1371600" indent="-279400" algn="l" rtl="0" eaLnBrk="0" fontAlgn="base" hangingPunct="0">
        <a:spcBef>
          <a:spcPct val="20000"/>
        </a:spcBef>
        <a:spcAft>
          <a:spcPct val="50000"/>
        </a:spcAft>
        <a:buFont typeface="Wingdings" pitchFamily="2" charset="2"/>
        <a:buChar char="ü"/>
        <a:defRPr sz="1600">
          <a:solidFill>
            <a:schemeClr val="tx1"/>
          </a:solidFill>
          <a:latin typeface="+mn-lt"/>
        </a:defRPr>
      </a:lvl3pPr>
      <a:lvl4pPr marL="1790700" indent="-228600" algn="l" rtl="0" eaLnBrk="0" fontAlgn="base" hangingPunct="0">
        <a:spcBef>
          <a:spcPct val="20000"/>
        </a:spcBef>
        <a:spcAft>
          <a:spcPct val="0"/>
        </a:spcAft>
        <a:buFont typeface="Wingdings" pitchFamily="2" charset="2"/>
        <a:buChar char="ü"/>
        <a:defRPr sz="1400">
          <a:solidFill>
            <a:schemeClr val="tx1"/>
          </a:solidFill>
          <a:latin typeface="+mn-lt"/>
        </a:defRPr>
      </a:lvl4pPr>
      <a:lvl5pPr marL="2209800" indent="-228600" algn="l" rtl="0" eaLnBrk="0" fontAlgn="base" hangingPunct="0">
        <a:spcBef>
          <a:spcPct val="20000"/>
        </a:spcBef>
        <a:spcAft>
          <a:spcPct val="0"/>
        </a:spcAft>
        <a:buFont typeface="Wingdings" pitchFamily="2" charset="2"/>
        <a:buChar char="ü"/>
        <a:defRPr sz="1400">
          <a:solidFill>
            <a:schemeClr val="tx1"/>
          </a:solidFill>
          <a:latin typeface="+mn-lt"/>
        </a:defRPr>
      </a:lvl5pPr>
      <a:lvl6pPr marL="2667000" indent="-228600" algn="l" rtl="0" eaLnBrk="0" fontAlgn="base" hangingPunct="0">
        <a:spcBef>
          <a:spcPct val="20000"/>
        </a:spcBef>
        <a:spcAft>
          <a:spcPct val="0"/>
        </a:spcAft>
        <a:buFont typeface="Wingdings" pitchFamily="2" charset="2"/>
        <a:buChar char="ü"/>
        <a:defRPr sz="1400">
          <a:solidFill>
            <a:schemeClr val="tx1"/>
          </a:solidFill>
          <a:latin typeface="+mn-lt"/>
        </a:defRPr>
      </a:lvl6pPr>
      <a:lvl7pPr marL="3124200" indent="-228600" algn="l" rtl="0" eaLnBrk="0" fontAlgn="base" hangingPunct="0">
        <a:spcBef>
          <a:spcPct val="20000"/>
        </a:spcBef>
        <a:spcAft>
          <a:spcPct val="0"/>
        </a:spcAft>
        <a:buFont typeface="Wingdings" pitchFamily="2" charset="2"/>
        <a:buChar char="ü"/>
        <a:defRPr sz="1400">
          <a:solidFill>
            <a:schemeClr val="tx1"/>
          </a:solidFill>
          <a:latin typeface="+mn-lt"/>
        </a:defRPr>
      </a:lvl7pPr>
      <a:lvl8pPr marL="3581400" indent="-228600" algn="l" rtl="0" eaLnBrk="0" fontAlgn="base" hangingPunct="0">
        <a:spcBef>
          <a:spcPct val="20000"/>
        </a:spcBef>
        <a:spcAft>
          <a:spcPct val="0"/>
        </a:spcAft>
        <a:buFont typeface="Wingdings" pitchFamily="2" charset="2"/>
        <a:buChar char="ü"/>
        <a:defRPr sz="1400">
          <a:solidFill>
            <a:schemeClr val="tx1"/>
          </a:solidFill>
          <a:latin typeface="+mn-lt"/>
        </a:defRPr>
      </a:lvl8pPr>
      <a:lvl9pPr marL="4038600" indent="-228600" algn="l" rtl="0" eaLnBrk="0" fontAlgn="base" hangingPunct="0">
        <a:spcBef>
          <a:spcPct val="20000"/>
        </a:spcBef>
        <a:spcAft>
          <a:spcPct val="0"/>
        </a:spcAft>
        <a:buFont typeface="Wingdings" pitchFamily="2" charset="2"/>
        <a:buChar char="ü"/>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oleObject" Target="../embeddings/Microsoft_Word_Document1.doc"/><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102.xml.rels><?xml version="1.0" encoding="UTF-8" standalone="yes"?>
<Relationships xmlns="http://schemas.openxmlformats.org/package/2006/relationships"><Relationship Id="rId3" Type="http://schemas.openxmlformats.org/officeDocument/2006/relationships/oleObject" Target="../embeddings/Microsoft_Word_Document2.doc"/><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hyperlink" Target="mailto:edbodmer@aol.c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p:txBody>
          <a:bodyPr/>
          <a:lstStyle/>
          <a:p>
            <a:r>
              <a:rPr lang="en-US" smtClean="0"/>
              <a:t>Risk Analysis in Project Finance</a:t>
            </a:r>
            <a:br>
              <a:rPr lang="en-US" smtClean="0"/>
            </a:br>
            <a:endParaRPr lang="en-US" smtClean="0"/>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ctrTitle"/>
          </p:nvPr>
        </p:nvSpPr>
        <p:spPr/>
        <p:txBody>
          <a:bodyPr/>
          <a:lstStyle/>
          <a:p>
            <a:r>
              <a:rPr lang="en-US" smtClean="0"/>
              <a:t>Risk Classification</a:t>
            </a:r>
          </a:p>
        </p:txBody>
      </p:sp>
    </p:spTree>
  </p:cSld>
  <p:clrMapOvr>
    <a:masterClrMapping/>
  </p:clrMapOvr>
  <p:transition>
    <p:zoom/>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450" name="Group 2"/>
          <p:cNvGrpSpPr>
            <a:grpSpLocks/>
          </p:cNvGrpSpPr>
          <p:nvPr/>
        </p:nvGrpSpPr>
        <p:grpSpPr bwMode="auto">
          <a:xfrm>
            <a:off x="838200" y="1219200"/>
            <a:ext cx="8001000" cy="5334000"/>
            <a:chOff x="2016" y="1833"/>
            <a:chExt cx="8352" cy="3495"/>
          </a:xfrm>
        </p:grpSpPr>
        <p:sp>
          <p:nvSpPr>
            <p:cNvPr id="104452" name="Text Box 3"/>
            <p:cNvSpPr txBox="1">
              <a:spLocks noChangeArrowheads="1"/>
            </p:cNvSpPr>
            <p:nvPr/>
          </p:nvSpPr>
          <p:spPr bwMode="auto">
            <a:xfrm>
              <a:off x="2160" y="1833"/>
              <a:ext cx="1296" cy="548"/>
            </a:xfrm>
            <a:prstGeom prst="rect">
              <a:avLst/>
            </a:prstGeom>
            <a:solidFill>
              <a:srgbClr val="FFFFFF"/>
            </a:solidFill>
            <a:ln w="9525">
              <a:noFill/>
              <a:miter lim="800000"/>
              <a:headEnd/>
              <a:tailEnd/>
            </a:ln>
          </p:spPr>
          <p:txBody>
            <a:bodyPr/>
            <a:lstStyle/>
            <a:p>
              <a:pPr eaLnBrk="0" hangingPunct="0"/>
              <a:r>
                <a:rPr lang="en-US" sz="1400">
                  <a:solidFill>
                    <a:srgbClr val="000000"/>
                  </a:solidFill>
                  <a:latin typeface="Times New Roman" pitchFamily="18" charset="0"/>
                </a:rPr>
                <a:t>Probability of loss</a:t>
              </a:r>
            </a:p>
          </p:txBody>
        </p:sp>
        <p:sp>
          <p:nvSpPr>
            <p:cNvPr id="104453" name="Line 4"/>
            <p:cNvSpPr>
              <a:spLocks noChangeShapeType="1"/>
            </p:cNvSpPr>
            <p:nvPr/>
          </p:nvSpPr>
          <p:spPr bwMode="auto">
            <a:xfrm>
              <a:off x="6912" y="3888"/>
              <a:ext cx="1584" cy="0"/>
            </a:xfrm>
            <a:prstGeom prst="line">
              <a:avLst/>
            </a:prstGeom>
            <a:noFill/>
            <a:ln w="9525">
              <a:solidFill>
                <a:srgbClr val="000000"/>
              </a:solidFill>
              <a:round/>
              <a:headEnd/>
              <a:tailEnd type="triangle" w="med" len="med"/>
            </a:ln>
          </p:spPr>
          <p:txBody>
            <a:bodyPr/>
            <a:lstStyle/>
            <a:p>
              <a:endParaRPr lang="en-US"/>
            </a:p>
          </p:txBody>
        </p:sp>
        <p:sp>
          <p:nvSpPr>
            <p:cNvPr id="104454" name="Line 5"/>
            <p:cNvSpPr>
              <a:spLocks noChangeShapeType="1"/>
            </p:cNvSpPr>
            <p:nvPr/>
          </p:nvSpPr>
          <p:spPr bwMode="auto">
            <a:xfrm flipH="1">
              <a:off x="4320" y="3888"/>
              <a:ext cx="1008" cy="0"/>
            </a:xfrm>
            <a:prstGeom prst="line">
              <a:avLst/>
            </a:prstGeom>
            <a:noFill/>
            <a:ln w="9525">
              <a:solidFill>
                <a:srgbClr val="000000"/>
              </a:solidFill>
              <a:round/>
              <a:headEnd/>
              <a:tailEnd type="triangle" w="med" len="med"/>
            </a:ln>
          </p:spPr>
          <p:txBody>
            <a:bodyPr/>
            <a:lstStyle/>
            <a:p>
              <a:endParaRPr lang="en-US"/>
            </a:p>
          </p:txBody>
        </p:sp>
        <p:grpSp>
          <p:nvGrpSpPr>
            <p:cNvPr id="104455" name="Group 6"/>
            <p:cNvGrpSpPr>
              <a:grpSpLocks/>
            </p:cNvGrpSpPr>
            <p:nvPr/>
          </p:nvGrpSpPr>
          <p:grpSpPr bwMode="auto">
            <a:xfrm>
              <a:off x="2016" y="2016"/>
              <a:ext cx="8352" cy="3312"/>
              <a:chOff x="2016" y="12310"/>
              <a:chExt cx="8352" cy="3312"/>
            </a:xfrm>
          </p:grpSpPr>
          <p:sp>
            <p:nvSpPr>
              <p:cNvPr id="104456" name="Line 7"/>
              <p:cNvSpPr>
                <a:spLocks noChangeShapeType="1"/>
              </p:cNvSpPr>
              <p:nvPr/>
            </p:nvSpPr>
            <p:spPr bwMode="auto">
              <a:xfrm>
                <a:off x="2016" y="15022"/>
                <a:ext cx="7920" cy="1"/>
              </a:xfrm>
              <a:prstGeom prst="line">
                <a:avLst/>
              </a:prstGeom>
              <a:noFill/>
              <a:ln w="9525">
                <a:solidFill>
                  <a:srgbClr val="000000"/>
                </a:solidFill>
                <a:round/>
                <a:headEnd/>
                <a:tailEnd type="triangle" w="med" len="med"/>
              </a:ln>
            </p:spPr>
            <p:txBody>
              <a:bodyPr/>
              <a:lstStyle/>
              <a:p>
                <a:endParaRPr lang="en-US"/>
              </a:p>
            </p:txBody>
          </p:sp>
          <p:sp>
            <p:nvSpPr>
              <p:cNvPr id="104457" name="Line 8"/>
              <p:cNvSpPr>
                <a:spLocks noChangeShapeType="1"/>
              </p:cNvSpPr>
              <p:nvPr/>
            </p:nvSpPr>
            <p:spPr bwMode="auto">
              <a:xfrm flipV="1">
                <a:off x="2016" y="12430"/>
                <a:ext cx="1" cy="2466"/>
              </a:xfrm>
              <a:prstGeom prst="line">
                <a:avLst/>
              </a:prstGeom>
              <a:noFill/>
              <a:ln w="9525">
                <a:solidFill>
                  <a:srgbClr val="000000"/>
                </a:solidFill>
                <a:round/>
                <a:headEnd/>
                <a:tailEnd type="triangle" w="med" len="med"/>
              </a:ln>
            </p:spPr>
            <p:txBody>
              <a:bodyPr/>
              <a:lstStyle/>
              <a:p>
                <a:endParaRPr lang="en-US"/>
              </a:p>
            </p:txBody>
          </p:sp>
          <p:sp>
            <p:nvSpPr>
              <p:cNvPr id="104458" name="Freeform 9"/>
              <p:cNvSpPr>
                <a:spLocks/>
              </p:cNvSpPr>
              <p:nvPr/>
            </p:nvSpPr>
            <p:spPr bwMode="auto">
              <a:xfrm>
                <a:off x="2016" y="12862"/>
                <a:ext cx="7488" cy="2101"/>
              </a:xfrm>
              <a:custGeom>
                <a:avLst/>
                <a:gdLst>
                  <a:gd name="T0" fmla="*/ 0 w 7488"/>
                  <a:gd name="T1" fmla="*/ 1902 h 2208"/>
                  <a:gd name="T2" fmla="*/ 144 w 7488"/>
                  <a:gd name="T3" fmla="*/ 1530 h 2208"/>
                  <a:gd name="T4" fmla="*/ 432 w 7488"/>
                  <a:gd name="T5" fmla="*/ 910 h 2208"/>
                  <a:gd name="T6" fmla="*/ 864 w 7488"/>
                  <a:gd name="T7" fmla="*/ 166 h 2208"/>
                  <a:gd name="T8" fmla="*/ 1152 w 7488"/>
                  <a:gd name="T9" fmla="*/ 166 h 2208"/>
                  <a:gd name="T10" fmla="*/ 1872 w 7488"/>
                  <a:gd name="T11" fmla="*/ 1158 h 2208"/>
                  <a:gd name="T12" fmla="*/ 2880 w 7488"/>
                  <a:gd name="T13" fmla="*/ 1530 h 2208"/>
                  <a:gd name="T14" fmla="*/ 4464 w 7488"/>
                  <a:gd name="T15" fmla="*/ 1654 h 2208"/>
                  <a:gd name="T16" fmla="*/ 6048 w 7488"/>
                  <a:gd name="T17" fmla="*/ 1778 h 2208"/>
                  <a:gd name="T18" fmla="*/ 6480 w 7488"/>
                  <a:gd name="T19" fmla="*/ 1778 h 2208"/>
                  <a:gd name="T20" fmla="*/ 7488 w 7488"/>
                  <a:gd name="T21" fmla="*/ 1778 h 220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488"/>
                  <a:gd name="T34" fmla="*/ 0 h 2208"/>
                  <a:gd name="T35" fmla="*/ 7488 w 7488"/>
                  <a:gd name="T36" fmla="*/ 2208 h 220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488" h="2208">
                    <a:moveTo>
                      <a:pt x="0" y="2208"/>
                    </a:moveTo>
                    <a:cubicBezTo>
                      <a:pt x="36" y="2088"/>
                      <a:pt x="72" y="1968"/>
                      <a:pt x="144" y="1776"/>
                    </a:cubicBezTo>
                    <a:cubicBezTo>
                      <a:pt x="216" y="1584"/>
                      <a:pt x="312" y="1320"/>
                      <a:pt x="432" y="1056"/>
                    </a:cubicBezTo>
                    <a:cubicBezTo>
                      <a:pt x="552" y="792"/>
                      <a:pt x="744" y="336"/>
                      <a:pt x="864" y="192"/>
                    </a:cubicBezTo>
                    <a:cubicBezTo>
                      <a:pt x="984" y="48"/>
                      <a:pt x="984" y="0"/>
                      <a:pt x="1152" y="192"/>
                    </a:cubicBezTo>
                    <a:cubicBezTo>
                      <a:pt x="1320" y="384"/>
                      <a:pt x="1584" y="1080"/>
                      <a:pt x="1872" y="1344"/>
                    </a:cubicBezTo>
                    <a:cubicBezTo>
                      <a:pt x="2160" y="1608"/>
                      <a:pt x="2448" y="1680"/>
                      <a:pt x="2880" y="1776"/>
                    </a:cubicBezTo>
                    <a:cubicBezTo>
                      <a:pt x="3312" y="1872"/>
                      <a:pt x="3936" y="1872"/>
                      <a:pt x="4464" y="1920"/>
                    </a:cubicBezTo>
                    <a:cubicBezTo>
                      <a:pt x="4992" y="1968"/>
                      <a:pt x="5712" y="2040"/>
                      <a:pt x="6048" y="2064"/>
                    </a:cubicBezTo>
                    <a:cubicBezTo>
                      <a:pt x="6384" y="2088"/>
                      <a:pt x="6240" y="2064"/>
                      <a:pt x="6480" y="2064"/>
                    </a:cubicBezTo>
                    <a:cubicBezTo>
                      <a:pt x="6720" y="2064"/>
                      <a:pt x="7320" y="2064"/>
                      <a:pt x="7488" y="2064"/>
                    </a:cubicBezTo>
                  </a:path>
                </a:pathLst>
              </a:custGeom>
              <a:noFill/>
              <a:ln w="9525">
                <a:solidFill>
                  <a:srgbClr val="000000"/>
                </a:solidFill>
                <a:round/>
                <a:headEnd/>
                <a:tailEnd/>
              </a:ln>
            </p:spPr>
            <p:txBody>
              <a:bodyPr/>
              <a:lstStyle/>
              <a:p>
                <a:endParaRPr lang="en-US"/>
              </a:p>
            </p:txBody>
          </p:sp>
          <p:sp>
            <p:nvSpPr>
              <p:cNvPr id="104459" name="Line 10"/>
              <p:cNvSpPr>
                <a:spLocks noChangeShapeType="1"/>
              </p:cNvSpPr>
              <p:nvPr/>
            </p:nvSpPr>
            <p:spPr bwMode="auto">
              <a:xfrm>
                <a:off x="4320" y="12742"/>
                <a:ext cx="1" cy="2466"/>
              </a:xfrm>
              <a:prstGeom prst="line">
                <a:avLst/>
              </a:prstGeom>
              <a:noFill/>
              <a:ln w="9525">
                <a:solidFill>
                  <a:srgbClr val="000000"/>
                </a:solidFill>
                <a:prstDash val="sysDot"/>
                <a:round/>
                <a:headEnd/>
                <a:tailEnd/>
              </a:ln>
            </p:spPr>
            <p:txBody>
              <a:bodyPr/>
              <a:lstStyle/>
              <a:p>
                <a:endParaRPr lang="en-US"/>
              </a:p>
            </p:txBody>
          </p:sp>
          <p:sp>
            <p:nvSpPr>
              <p:cNvPr id="104460" name="Text Box 11"/>
              <p:cNvSpPr txBox="1">
                <a:spLocks noChangeArrowheads="1"/>
              </p:cNvSpPr>
              <p:nvPr/>
            </p:nvSpPr>
            <p:spPr bwMode="auto">
              <a:xfrm>
                <a:off x="3744" y="12310"/>
                <a:ext cx="1728" cy="411"/>
              </a:xfrm>
              <a:prstGeom prst="rect">
                <a:avLst/>
              </a:prstGeom>
              <a:solidFill>
                <a:srgbClr val="FFFFFF"/>
              </a:solidFill>
              <a:ln w="9525">
                <a:noFill/>
                <a:miter lim="800000"/>
                <a:headEnd/>
                <a:tailEnd/>
              </a:ln>
            </p:spPr>
            <p:txBody>
              <a:bodyPr/>
              <a:lstStyle/>
              <a:p>
                <a:pPr eaLnBrk="0" hangingPunct="0"/>
                <a:r>
                  <a:rPr lang="en-US" sz="1400">
                    <a:solidFill>
                      <a:srgbClr val="000000"/>
                    </a:solidFill>
                    <a:latin typeface="Times New Roman" pitchFamily="18" charset="0"/>
                  </a:rPr>
                  <a:t>Controllable Loss</a:t>
                </a:r>
              </a:p>
            </p:txBody>
          </p:sp>
          <p:sp>
            <p:nvSpPr>
              <p:cNvPr id="104461" name="Line 12"/>
              <p:cNvSpPr>
                <a:spLocks noChangeShapeType="1"/>
              </p:cNvSpPr>
              <p:nvPr/>
            </p:nvSpPr>
            <p:spPr bwMode="auto">
              <a:xfrm>
                <a:off x="8496" y="12742"/>
                <a:ext cx="0" cy="2592"/>
              </a:xfrm>
              <a:prstGeom prst="line">
                <a:avLst/>
              </a:prstGeom>
              <a:noFill/>
              <a:ln w="9525">
                <a:solidFill>
                  <a:srgbClr val="000000"/>
                </a:solidFill>
                <a:prstDash val="sysDot"/>
                <a:round/>
                <a:headEnd/>
                <a:tailEnd/>
              </a:ln>
            </p:spPr>
            <p:txBody>
              <a:bodyPr/>
              <a:lstStyle/>
              <a:p>
                <a:endParaRPr lang="en-US"/>
              </a:p>
            </p:txBody>
          </p:sp>
          <p:sp>
            <p:nvSpPr>
              <p:cNvPr id="104462" name="Text Box 13"/>
              <p:cNvSpPr txBox="1">
                <a:spLocks noChangeArrowheads="1"/>
              </p:cNvSpPr>
              <p:nvPr/>
            </p:nvSpPr>
            <p:spPr bwMode="auto">
              <a:xfrm>
                <a:off x="8928" y="15190"/>
                <a:ext cx="1440" cy="432"/>
              </a:xfrm>
              <a:prstGeom prst="rect">
                <a:avLst/>
              </a:prstGeom>
              <a:solidFill>
                <a:srgbClr val="FFFFFF"/>
              </a:solidFill>
              <a:ln w="9525">
                <a:noFill/>
                <a:miter lim="800000"/>
                <a:headEnd/>
                <a:tailEnd/>
              </a:ln>
            </p:spPr>
            <p:txBody>
              <a:bodyPr/>
              <a:lstStyle/>
              <a:p>
                <a:pPr eaLnBrk="0" hangingPunct="0"/>
                <a:r>
                  <a:rPr lang="en-US" sz="1400">
                    <a:solidFill>
                      <a:srgbClr val="000000"/>
                    </a:solidFill>
                    <a:latin typeface="Times New Roman" pitchFamily="18" charset="0"/>
                  </a:rPr>
                  <a:t>Size of loss </a:t>
                </a:r>
              </a:p>
            </p:txBody>
          </p:sp>
          <p:sp>
            <p:nvSpPr>
              <p:cNvPr id="104463" name="Text Box 14"/>
              <p:cNvSpPr txBox="1">
                <a:spLocks noChangeArrowheads="1"/>
              </p:cNvSpPr>
              <p:nvPr/>
            </p:nvSpPr>
            <p:spPr bwMode="auto">
              <a:xfrm>
                <a:off x="6768" y="12310"/>
                <a:ext cx="3312" cy="432"/>
              </a:xfrm>
              <a:prstGeom prst="rect">
                <a:avLst/>
              </a:prstGeom>
              <a:solidFill>
                <a:srgbClr val="FFFFFF"/>
              </a:solidFill>
              <a:ln w="9525">
                <a:noFill/>
                <a:miter lim="800000"/>
                <a:headEnd/>
                <a:tailEnd/>
              </a:ln>
            </p:spPr>
            <p:txBody>
              <a:bodyPr/>
              <a:lstStyle/>
              <a:p>
                <a:pPr eaLnBrk="0" hangingPunct="0"/>
                <a:r>
                  <a:rPr lang="en-US" sz="1400">
                    <a:solidFill>
                      <a:srgbClr val="000000"/>
                    </a:solidFill>
                    <a:latin typeface="Times New Roman" pitchFamily="18" charset="0"/>
                  </a:rPr>
                  <a:t>Catastrophic Loss Leading to Default </a:t>
                </a:r>
              </a:p>
            </p:txBody>
          </p:sp>
          <p:sp>
            <p:nvSpPr>
              <p:cNvPr id="104464" name="Text Box 15"/>
              <p:cNvSpPr txBox="1">
                <a:spLocks noChangeArrowheads="1"/>
              </p:cNvSpPr>
              <p:nvPr/>
            </p:nvSpPr>
            <p:spPr bwMode="auto">
              <a:xfrm>
                <a:off x="2448" y="13248"/>
                <a:ext cx="1584" cy="1654"/>
              </a:xfrm>
              <a:prstGeom prst="rect">
                <a:avLst/>
              </a:prstGeom>
              <a:solidFill>
                <a:srgbClr val="FFFFFF">
                  <a:alpha val="50195"/>
                </a:srgbClr>
              </a:solidFill>
              <a:ln w="9525">
                <a:solidFill>
                  <a:srgbClr val="000000"/>
                </a:solidFill>
                <a:miter lim="800000"/>
                <a:headEnd/>
                <a:tailEnd/>
              </a:ln>
            </p:spPr>
            <p:txBody>
              <a:bodyPr/>
              <a:lstStyle/>
              <a:p>
                <a:pPr algn="ctr" eaLnBrk="0" hangingPunct="0"/>
                <a:r>
                  <a:rPr lang="en-US" sz="1400">
                    <a:solidFill>
                      <a:srgbClr val="000000"/>
                    </a:solidFill>
                    <a:latin typeface="Times New Roman" pitchFamily="18" charset="0"/>
                  </a:rPr>
                  <a:t>Losses Managed by Strategic, Operational, and Financial Means </a:t>
                </a:r>
              </a:p>
            </p:txBody>
          </p:sp>
          <p:sp>
            <p:nvSpPr>
              <p:cNvPr id="104465" name="Text Box 16"/>
              <p:cNvSpPr txBox="1">
                <a:spLocks noChangeArrowheads="1"/>
              </p:cNvSpPr>
              <p:nvPr/>
            </p:nvSpPr>
            <p:spPr bwMode="auto">
              <a:xfrm>
                <a:off x="5328" y="13680"/>
                <a:ext cx="1584" cy="794"/>
              </a:xfrm>
              <a:prstGeom prst="rect">
                <a:avLst/>
              </a:prstGeom>
              <a:solidFill>
                <a:srgbClr val="FFFFFF">
                  <a:alpha val="50195"/>
                </a:srgbClr>
              </a:solidFill>
              <a:ln w="9525">
                <a:solidFill>
                  <a:srgbClr val="000000"/>
                </a:solidFill>
                <a:miter lim="800000"/>
                <a:headEnd/>
                <a:tailEnd/>
              </a:ln>
            </p:spPr>
            <p:txBody>
              <a:bodyPr/>
              <a:lstStyle/>
              <a:p>
                <a:pPr algn="ctr" eaLnBrk="0" hangingPunct="0"/>
                <a:r>
                  <a:rPr lang="en-US" sz="1400">
                    <a:solidFill>
                      <a:srgbClr val="000000"/>
                    </a:solidFill>
                    <a:latin typeface="Times New Roman" pitchFamily="18" charset="0"/>
                  </a:rPr>
                  <a:t>Losses Covered By Insurance</a:t>
                </a:r>
              </a:p>
            </p:txBody>
          </p:sp>
          <p:sp>
            <p:nvSpPr>
              <p:cNvPr id="104466" name="AutoShape 17"/>
              <p:cNvSpPr>
                <a:spLocks noChangeArrowheads="1"/>
              </p:cNvSpPr>
              <p:nvPr/>
            </p:nvSpPr>
            <p:spPr bwMode="auto">
              <a:xfrm>
                <a:off x="8640" y="12886"/>
                <a:ext cx="1728" cy="1584"/>
              </a:xfrm>
              <a:prstGeom prst="irregularSeal1">
                <a:avLst/>
              </a:prstGeom>
              <a:solidFill>
                <a:srgbClr val="FFFFFF"/>
              </a:solidFill>
              <a:ln w="9525">
                <a:solidFill>
                  <a:srgbClr val="000000"/>
                </a:solidFill>
                <a:miter lim="800000"/>
                <a:headEnd/>
                <a:tailEnd/>
              </a:ln>
            </p:spPr>
            <p:txBody>
              <a:bodyPr/>
              <a:lstStyle/>
              <a:p>
                <a:pPr algn="ctr" eaLnBrk="0" hangingPunct="0"/>
                <a:endParaRPr lang="en-US"/>
              </a:p>
            </p:txBody>
          </p:sp>
          <p:sp>
            <p:nvSpPr>
              <p:cNvPr id="104467" name="Text Box 18"/>
              <p:cNvSpPr txBox="1">
                <a:spLocks noChangeArrowheads="1"/>
              </p:cNvSpPr>
              <p:nvPr/>
            </p:nvSpPr>
            <p:spPr bwMode="auto">
              <a:xfrm>
                <a:off x="8928" y="13462"/>
                <a:ext cx="1008" cy="432"/>
              </a:xfrm>
              <a:prstGeom prst="rect">
                <a:avLst/>
              </a:prstGeom>
              <a:solidFill>
                <a:srgbClr val="FFFFFF"/>
              </a:solidFill>
              <a:ln w="9525">
                <a:noFill/>
                <a:miter lim="800000"/>
                <a:headEnd/>
                <a:tailEnd/>
              </a:ln>
            </p:spPr>
            <p:txBody>
              <a:bodyPr/>
              <a:lstStyle/>
              <a:p>
                <a:pPr eaLnBrk="0" hangingPunct="0"/>
                <a:r>
                  <a:rPr lang="en-US" sz="1400">
                    <a:solidFill>
                      <a:srgbClr val="000000"/>
                    </a:solidFill>
                    <a:latin typeface="Times New Roman" pitchFamily="18" charset="0"/>
                  </a:rPr>
                  <a:t>Default</a:t>
                </a:r>
              </a:p>
            </p:txBody>
          </p:sp>
        </p:grpSp>
      </p:grpSp>
      <p:sp>
        <p:nvSpPr>
          <p:cNvPr id="104451" name="Rectangle 19"/>
          <p:cNvSpPr>
            <a:spLocks noGrp="1" noChangeArrowheads="1"/>
          </p:cNvSpPr>
          <p:nvPr>
            <p:ph type="title"/>
          </p:nvPr>
        </p:nvSpPr>
        <p:spPr/>
        <p:txBody>
          <a:bodyPr/>
          <a:lstStyle/>
          <a:p>
            <a:r>
              <a:rPr lang="en-US" smtClean="0"/>
              <a:t>Insurance (Reference)</a:t>
            </a:r>
          </a:p>
        </p:txBody>
      </p:sp>
    </p:spTree>
  </p:cSld>
  <p:clrMapOvr>
    <a:masterClrMapping/>
  </p:clrMapOvr>
  <p:transition>
    <p:zoom/>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r>
              <a:rPr lang="en-US" smtClean="0"/>
              <a:t>Interactions between risks and value chain processes (Reference)</a:t>
            </a:r>
          </a:p>
        </p:txBody>
      </p:sp>
      <p:graphicFrame>
        <p:nvGraphicFramePr>
          <p:cNvPr id="1026" name="Object 3"/>
          <p:cNvGraphicFramePr>
            <a:graphicFrameLocks noChangeAspect="1"/>
          </p:cNvGraphicFramePr>
          <p:nvPr/>
        </p:nvGraphicFramePr>
        <p:xfrm>
          <a:off x="457200" y="1371600"/>
          <a:ext cx="8305800" cy="4948238"/>
        </p:xfrm>
        <a:graphic>
          <a:graphicData uri="http://schemas.openxmlformats.org/presentationml/2006/ole">
            <p:oleObj spid="_x0000_s1026" name="Document" r:id="rId3" imgW="6406896" imgH="4917948" progId="Word.Document.8">
              <p:embed/>
            </p:oleObj>
          </a:graphicData>
        </a:graphic>
      </p:graphicFrame>
    </p:spTree>
  </p:cSld>
  <p:clrMapOvr>
    <a:masterClrMapping/>
  </p:clrMapOvr>
  <p:transition>
    <p:zoom/>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304800" y="1447800"/>
          <a:ext cx="8382000" cy="4987925"/>
        </p:xfrm>
        <a:graphic>
          <a:graphicData uri="http://schemas.openxmlformats.org/presentationml/2006/ole">
            <p:oleObj spid="_x0000_s2050" name="Document" r:id="rId3" imgW="5629656" imgH="4661916" progId="Word.Document.8">
              <p:embed/>
            </p:oleObj>
          </a:graphicData>
        </a:graphic>
      </p:graphicFrame>
      <p:sp>
        <p:nvSpPr>
          <p:cNvPr id="2051" name="Rectangle 3"/>
          <p:cNvSpPr>
            <a:spLocks noGrp="1" noChangeArrowheads="1"/>
          </p:cNvSpPr>
          <p:nvPr>
            <p:ph type="title"/>
          </p:nvPr>
        </p:nvSpPr>
        <p:spPr/>
        <p:txBody>
          <a:bodyPr/>
          <a:lstStyle/>
          <a:p>
            <a:r>
              <a:rPr lang="en-US" smtClean="0"/>
              <a:t>Examples of Strategic Risk Management (Reference)</a:t>
            </a:r>
          </a:p>
        </p:txBody>
      </p:sp>
    </p:spTree>
  </p:cSld>
  <p:clrMapOvr>
    <a:masterClrMapping/>
  </p:clrMapOvr>
  <p:transition>
    <p:zoom/>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474" name="Group 2"/>
          <p:cNvGrpSpPr>
            <a:grpSpLocks/>
          </p:cNvGrpSpPr>
          <p:nvPr/>
        </p:nvGrpSpPr>
        <p:grpSpPr bwMode="auto">
          <a:xfrm>
            <a:off x="685800" y="1219200"/>
            <a:ext cx="8229600" cy="4800600"/>
            <a:chOff x="288" y="192"/>
            <a:chExt cx="5136" cy="3792"/>
          </a:xfrm>
        </p:grpSpPr>
        <p:sp>
          <p:nvSpPr>
            <p:cNvPr id="105476" name="Rectangle 3"/>
            <p:cNvSpPr>
              <a:spLocks noChangeArrowheads="1"/>
            </p:cNvSpPr>
            <p:nvPr/>
          </p:nvSpPr>
          <p:spPr bwMode="auto">
            <a:xfrm>
              <a:off x="2784" y="2064"/>
              <a:ext cx="720" cy="627"/>
            </a:xfrm>
            <a:prstGeom prst="rect">
              <a:avLst/>
            </a:prstGeom>
            <a:solidFill>
              <a:srgbClr val="00FFCC"/>
            </a:solidFill>
            <a:ln w="9525">
              <a:noFill/>
              <a:miter lim="800000"/>
              <a:headEnd/>
              <a:tailEnd/>
            </a:ln>
          </p:spPr>
          <p:txBody>
            <a:bodyPr lIns="0" tIns="0" rIns="0" bIns="0">
              <a:spAutoFit/>
            </a:bodyPr>
            <a:lstStyle/>
            <a:p>
              <a:pPr algn="ctr" eaLnBrk="0" hangingPunct="0">
                <a:spcAft>
                  <a:spcPct val="40000"/>
                </a:spcAft>
                <a:buClr>
                  <a:srgbClr val="3333FF"/>
                </a:buClr>
              </a:pPr>
              <a:r>
                <a:rPr lang="en-US" sz="1300">
                  <a:solidFill>
                    <a:srgbClr val="000000"/>
                  </a:solidFill>
                </a:rPr>
                <a:t>Risk Management Strategy Formulation</a:t>
              </a:r>
              <a:endParaRPr lang="en-US" sz="1600">
                <a:solidFill>
                  <a:srgbClr val="0000FF"/>
                </a:solidFill>
              </a:endParaRPr>
            </a:p>
          </p:txBody>
        </p:sp>
        <p:grpSp>
          <p:nvGrpSpPr>
            <p:cNvPr id="105477" name="Group 4"/>
            <p:cNvGrpSpPr>
              <a:grpSpLocks/>
            </p:cNvGrpSpPr>
            <p:nvPr/>
          </p:nvGrpSpPr>
          <p:grpSpPr bwMode="auto">
            <a:xfrm>
              <a:off x="288" y="192"/>
              <a:ext cx="5136" cy="3792"/>
              <a:chOff x="288" y="192"/>
              <a:chExt cx="5136" cy="3792"/>
            </a:xfrm>
          </p:grpSpPr>
          <p:grpSp>
            <p:nvGrpSpPr>
              <p:cNvPr id="105478" name="Group 5"/>
              <p:cNvGrpSpPr>
                <a:grpSpLocks/>
              </p:cNvGrpSpPr>
              <p:nvPr/>
            </p:nvGrpSpPr>
            <p:grpSpPr bwMode="auto">
              <a:xfrm>
                <a:off x="288" y="2095"/>
                <a:ext cx="913" cy="410"/>
                <a:chOff x="608" y="1183"/>
                <a:chExt cx="737" cy="557"/>
              </a:xfrm>
            </p:grpSpPr>
            <p:sp>
              <p:nvSpPr>
                <p:cNvPr id="105508" name="Rectangle 6"/>
                <p:cNvSpPr>
                  <a:spLocks noChangeArrowheads="1"/>
                </p:cNvSpPr>
                <p:nvPr/>
              </p:nvSpPr>
              <p:spPr bwMode="auto">
                <a:xfrm>
                  <a:off x="608" y="1183"/>
                  <a:ext cx="737" cy="545"/>
                </a:xfrm>
                <a:prstGeom prst="rect">
                  <a:avLst/>
                </a:prstGeom>
                <a:solidFill>
                  <a:srgbClr val="EAEAEA"/>
                </a:solidFill>
                <a:ln w="9525">
                  <a:solidFill>
                    <a:srgbClr val="000000"/>
                  </a:solidFill>
                  <a:miter lim="800000"/>
                  <a:headEnd/>
                  <a:tailEnd/>
                </a:ln>
              </p:spPr>
              <p:txBody>
                <a:bodyPr/>
                <a:lstStyle/>
                <a:p>
                  <a:pPr algn="ctr" eaLnBrk="0" hangingPunct="0"/>
                  <a:endParaRPr lang="en-US"/>
                </a:p>
              </p:txBody>
            </p:sp>
            <p:sp>
              <p:nvSpPr>
                <p:cNvPr id="105509" name="Rectangle 7"/>
                <p:cNvSpPr>
                  <a:spLocks noChangeArrowheads="1"/>
                </p:cNvSpPr>
                <p:nvPr/>
              </p:nvSpPr>
              <p:spPr bwMode="auto">
                <a:xfrm>
                  <a:off x="672" y="1249"/>
                  <a:ext cx="624" cy="491"/>
                </a:xfrm>
                <a:prstGeom prst="rect">
                  <a:avLst/>
                </a:prstGeom>
                <a:solidFill>
                  <a:srgbClr val="EAEAEA"/>
                </a:solidFill>
                <a:ln w="9525">
                  <a:noFill/>
                  <a:miter lim="800000"/>
                  <a:headEnd/>
                  <a:tailEnd/>
                </a:ln>
              </p:spPr>
              <p:txBody>
                <a:bodyPr lIns="0" tIns="0" rIns="0" bIns="0">
                  <a:spAutoFit/>
                </a:bodyPr>
                <a:lstStyle/>
                <a:p>
                  <a:pPr algn="ctr" eaLnBrk="0" hangingPunct="0">
                    <a:spcAft>
                      <a:spcPct val="40000"/>
                    </a:spcAft>
                    <a:buClr>
                      <a:srgbClr val="3333FF"/>
                    </a:buClr>
                  </a:pPr>
                  <a:r>
                    <a:rPr lang="en-US" sz="1500">
                      <a:solidFill>
                        <a:srgbClr val="000000"/>
                      </a:solidFill>
                    </a:rPr>
                    <a:t>Risk Identification</a:t>
                  </a:r>
                  <a:endParaRPr lang="en-US" sz="1600">
                    <a:solidFill>
                      <a:srgbClr val="0000FF"/>
                    </a:solidFill>
                  </a:endParaRPr>
                </a:p>
              </p:txBody>
            </p:sp>
          </p:grpSp>
          <p:grpSp>
            <p:nvGrpSpPr>
              <p:cNvPr id="105479" name="Group 8"/>
              <p:cNvGrpSpPr>
                <a:grpSpLocks/>
              </p:cNvGrpSpPr>
              <p:nvPr/>
            </p:nvGrpSpPr>
            <p:grpSpPr bwMode="auto">
              <a:xfrm>
                <a:off x="1534" y="2097"/>
                <a:ext cx="914" cy="399"/>
                <a:chOff x="1678" y="1185"/>
                <a:chExt cx="914" cy="399"/>
              </a:xfrm>
            </p:grpSpPr>
            <p:sp>
              <p:nvSpPr>
                <p:cNvPr id="105506" name="Rectangle 9"/>
                <p:cNvSpPr>
                  <a:spLocks noChangeArrowheads="1"/>
                </p:cNvSpPr>
                <p:nvPr/>
              </p:nvSpPr>
              <p:spPr bwMode="auto">
                <a:xfrm>
                  <a:off x="1678" y="1185"/>
                  <a:ext cx="914" cy="399"/>
                </a:xfrm>
                <a:prstGeom prst="rect">
                  <a:avLst/>
                </a:prstGeom>
                <a:solidFill>
                  <a:srgbClr val="CCECFF"/>
                </a:solidFill>
                <a:ln w="9525">
                  <a:solidFill>
                    <a:srgbClr val="000000"/>
                  </a:solidFill>
                  <a:miter lim="800000"/>
                  <a:headEnd/>
                  <a:tailEnd/>
                </a:ln>
              </p:spPr>
              <p:txBody>
                <a:bodyPr/>
                <a:lstStyle/>
                <a:p>
                  <a:pPr algn="ctr" eaLnBrk="0" hangingPunct="0"/>
                  <a:endParaRPr lang="en-US"/>
                </a:p>
              </p:txBody>
            </p:sp>
            <p:sp>
              <p:nvSpPr>
                <p:cNvPr id="105507" name="Rectangle 10"/>
                <p:cNvSpPr>
                  <a:spLocks noChangeArrowheads="1"/>
                </p:cNvSpPr>
                <p:nvPr/>
              </p:nvSpPr>
              <p:spPr bwMode="auto">
                <a:xfrm>
                  <a:off x="1680" y="1249"/>
                  <a:ext cx="912" cy="313"/>
                </a:xfrm>
                <a:prstGeom prst="rect">
                  <a:avLst/>
                </a:prstGeom>
                <a:noFill/>
                <a:ln w="9525">
                  <a:noFill/>
                  <a:miter lim="800000"/>
                  <a:headEnd/>
                  <a:tailEnd/>
                </a:ln>
              </p:spPr>
              <p:txBody>
                <a:bodyPr lIns="0" tIns="0" rIns="0" bIns="0">
                  <a:spAutoFit/>
                </a:bodyPr>
                <a:lstStyle/>
                <a:p>
                  <a:pPr algn="ctr" eaLnBrk="0" hangingPunct="0">
                    <a:spcAft>
                      <a:spcPct val="40000"/>
                    </a:spcAft>
                    <a:buClr>
                      <a:srgbClr val="3333FF"/>
                    </a:buClr>
                  </a:pPr>
                  <a:r>
                    <a:rPr lang="en-US" sz="1300">
                      <a:solidFill>
                        <a:srgbClr val="000000"/>
                      </a:solidFill>
                    </a:rPr>
                    <a:t>Risk Characterization</a:t>
                  </a:r>
                  <a:endParaRPr lang="en-US" sz="1600">
                    <a:solidFill>
                      <a:srgbClr val="0000FF"/>
                    </a:solidFill>
                  </a:endParaRPr>
                </a:p>
              </p:txBody>
            </p:sp>
          </p:grpSp>
          <p:sp>
            <p:nvSpPr>
              <p:cNvPr id="105480" name="Freeform 11"/>
              <p:cNvSpPr>
                <a:spLocks/>
              </p:cNvSpPr>
              <p:nvPr/>
            </p:nvSpPr>
            <p:spPr bwMode="auto">
              <a:xfrm>
                <a:off x="1296" y="2208"/>
                <a:ext cx="165" cy="192"/>
              </a:xfrm>
              <a:custGeom>
                <a:avLst/>
                <a:gdLst>
                  <a:gd name="T0" fmla="*/ 12 w 494"/>
                  <a:gd name="T1" fmla="*/ 9 h 896"/>
                  <a:gd name="T2" fmla="*/ 12 w 494"/>
                  <a:gd name="T3" fmla="*/ 7 h 896"/>
                  <a:gd name="T4" fmla="*/ 0 w 494"/>
                  <a:gd name="T5" fmla="*/ 7 h 896"/>
                  <a:gd name="T6" fmla="*/ 0 w 494"/>
                  <a:gd name="T7" fmla="*/ 2 h 896"/>
                  <a:gd name="T8" fmla="*/ 12 w 494"/>
                  <a:gd name="T9" fmla="*/ 2 h 896"/>
                  <a:gd name="T10" fmla="*/ 12 w 494"/>
                  <a:gd name="T11" fmla="*/ 0 h 896"/>
                  <a:gd name="T12" fmla="*/ 18 w 494"/>
                  <a:gd name="T13" fmla="*/ 5 h 896"/>
                  <a:gd name="T14" fmla="*/ 12 w 494"/>
                  <a:gd name="T15" fmla="*/ 9 h 896"/>
                  <a:gd name="T16" fmla="*/ 0 60000 65536"/>
                  <a:gd name="T17" fmla="*/ 0 60000 65536"/>
                  <a:gd name="T18" fmla="*/ 0 60000 65536"/>
                  <a:gd name="T19" fmla="*/ 0 60000 65536"/>
                  <a:gd name="T20" fmla="*/ 0 60000 65536"/>
                  <a:gd name="T21" fmla="*/ 0 60000 65536"/>
                  <a:gd name="T22" fmla="*/ 0 60000 65536"/>
                  <a:gd name="T23" fmla="*/ 0 60000 65536"/>
                  <a:gd name="T24" fmla="*/ 0 w 494"/>
                  <a:gd name="T25" fmla="*/ 0 h 896"/>
                  <a:gd name="T26" fmla="*/ 494 w 494"/>
                  <a:gd name="T27" fmla="*/ 896 h 8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94" h="896">
                    <a:moveTo>
                      <a:pt x="314" y="896"/>
                    </a:moveTo>
                    <a:lnTo>
                      <a:pt x="314" y="720"/>
                    </a:lnTo>
                    <a:lnTo>
                      <a:pt x="0" y="719"/>
                    </a:lnTo>
                    <a:lnTo>
                      <a:pt x="0" y="200"/>
                    </a:lnTo>
                    <a:lnTo>
                      <a:pt x="312" y="202"/>
                    </a:lnTo>
                    <a:lnTo>
                      <a:pt x="311" y="0"/>
                    </a:lnTo>
                    <a:lnTo>
                      <a:pt x="494" y="449"/>
                    </a:lnTo>
                    <a:lnTo>
                      <a:pt x="314" y="896"/>
                    </a:lnTo>
                    <a:close/>
                  </a:path>
                </a:pathLst>
              </a:custGeom>
              <a:solidFill>
                <a:srgbClr val="DA0030"/>
              </a:solidFill>
              <a:ln w="9525">
                <a:solidFill>
                  <a:srgbClr val="000000"/>
                </a:solidFill>
                <a:prstDash val="solid"/>
                <a:round/>
                <a:headEnd/>
                <a:tailEnd/>
              </a:ln>
            </p:spPr>
            <p:txBody>
              <a:bodyPr/>
              <a:lstStyle/>
              <a:p>
                <a:endParaRPr lang="en-US"/>
              </a:p>
            </p:txBody>
          </p:sp>
          <p:sp>
            <p:nvSpPr>
              <p:cNvPr id="105481" name="Freeform 12"/>
              <p:cNvSpPr>
                <a:spLocks/>
              </p:cNvSpPr>
              <p:nvPr/>
            </p:nvSpPr>
            <p:spPr bwMode="auto">
              <a:xfrm>
                <a:off x="2523" y="2208"/>
                <a:ext cx="165" cy="192"/>
              </a:xfrm>
              <a:custGeom>
                <a:avLst/>
                <a:gdLst>
                  <a:gd name="T0" fmla="*/ 12 w 494"/>
                  <a:gd name="T1" fmla="*/ 9 h 896"/>
                  <a:gd name="T2" fmla="*/ 12 w 494"/>
                  <a:gd name="T3" fmla="*/ 7 h 896"/>
                  <a:gd name="T4" fmla="*/ 0 w 494"/>
                  <a:gd name="T5" fmla="*/ 7 h 896"/>
                  <a:gd name="T6" fmla="*/ 0 w 494"/>
                  <a:gd name="T7" fmla="*/ 2 h 896"/>
                  <a:gd name="T8" fmla="*/ 12 w 494"/>
                  <a:gd name="T9" fmla="*/ 2 h 896"/>
                  <a:gd name="T10" fmla="*/ 12 w 494"/>
                  <a:gd name="T11" fmla="*/ 0 h 896"/>
                  <a:gd name="T12" fmla="*/ 18 w 494"/>
                  <a:gd name="T13" fmla="*/ 5 h 896"/>
                  <a:gd name="T14" fmla="*/ 12 w 494"/>
                  <a:gd name="T15" fmla="*/ 9 h 896"/>
                  <a:gd name="T16" fmla="*/ 0 60000 65536"/>
                  <a:gd name="T17" fmla="*/ 0 60000 65536"/>
                  <a:gd name="T18" fmla="*/ 0 60000 65536"/>
                  <a:gd name="T19" fmla="*/ 0 60000 65536"/>
                  <a:gd name="T20" fmla="*/ 0 60000 65536"/>
                  <a:gd name="T21" fmla="*/ 0 60000 65536"/>
                  <a:gd name="T22" fmla="*/ 0 60000 65536"/>
                  <a:gd name="T23" fmla="*/ 0 60000 65536"/>
                  <a:gd name="T24" fmla="*/ 0 w 494"/>
                  <a:gd name="T25" fmla="*/ 0 h 896"/>
                  <a:gd name="T26" fmla="*/ 494 w 494"/>
                  <a:gd name="T27" fmla="*/ 896 h 8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94" h="896">
                    <a:moveTo>
                      <a:pt x="314" y="896"/>
                    </a:moveTo>
                    <a:lnTo>
                      <a:pt x="314" y="720"/>
                    </a:lnTo>
                    <a:lnTo>
                      <a:pt x="0" y="719"/>
                    </a:lnTo>
                    <a:lnTo>
                      <a:pt x="0" y="200"/>
                    </a:lnTo>
                    <a:lnTo>
                      <a:pt x="312" y="202"/>
                    </a:lnTo>
                    <a:lnTo>
                      <a:pt x="311" y="0"/>
                    </a:lnTo>
                    <a:lnTo>
                      <a:pt x="494" y="449"/>
                    </a:lnTo>
                    <a:lnTo>
                      <a:pt x="314" y="896"/>
                    </a:lnTo>
                    <a:close/>
                  </a:path>
                </a:pathLst>
              </a:custGeom>
              <a:solidFill>
                <a:srgbClr val="DA0030"/>
              </a:solidFill>
              <a:ln w="9525">
                <a:solidFill>
                  <a:srgbClr val="000000"/>
                </a:solidFill>
                <a:prstDash val="solid"/>
                <a:round/>
                <a:headEnd/>
                <a:tailEnd/>
              </a:ln>
            </p:spPr>
            <p:txBody>
              <a:bodyPr/>
              <a:lstStyle/>
              <a:p>
                <a:endParaRPr lang="en-US"/>
              </a:p>
            </p:txBody>
          </p:sp>
          <p:sp>
            <p:nvSpPr>
              <p:cNvPr id="105482" name="Line 13"/>
              <p:cNvSpPr>
                <a:spLocks noChangeShapeType="1"/>
              </p:cNvSpPr>
              <p:nvPr/>
            </p:nvSpPr>
            <p:spPr bwMode="auto">
              <a:xfrm flipV="1">
                <a:off x="3168" y="1008"/>
                <a:ext cx="864" cy="960"/>
              </a:xfrm>
              <a:prstGeom prst="line">
                <a:avLst/>
              </a:prstGeom>
              <a:noFill/>
              <a:ln w="127000">
                <a:solidFill>
                  <a:srgbClr val="FF0000"/>
                </a:solidFill>
                <a:round/>
                <a:headEnd/>
                <a:tailEnd type="triangle" w="sm" len="sm"/>
              </a:ln>
            </p:spPr>
            <p:txBody>
              <a:bodyPr rot="10800000" vert="eaVert" lIns="92075" tIns="46038" rIns="92075" bIns="46038" anchor="ctr">
                <a:spAutoFit/>
              </a:bodyPr>
              <a:lstStyle/>
              <a:p>
                <a:endParaRPr lang="en-US"/>
              </a:p>
            </p:txBody>
          </p:sp>
          <p:sp>
            <p:nvSpPr>
              <p:cNvPr id="105483" name="Line 14"/>
              <p:cNvSpPr>
                <a:spLocks noChangeShapeType="1"/>
              </p:cNvSpPr>
              <p:nvPr/>
            </p:nvSpPr>
            <p:spPr bwMode="auto">
              <a:xfrm>
                <a:off x="3120" y="2688"/>
                <a:ext cx="912" cy="912"/>
              </a:xfrm>
              <a:prstGeom prst="line">
                <a:avLst/>
              </a:prstGeom>
              <a:noFill/>
              <a:ln w="127000">
                <a:solidFill>
                  <a:srgbClr val="FF0000"/>
                </a:solidFill>
                <a:round/>
                <a:headEnd/>
                <a:tailEnd type="triangle" w="sm" len="sm"/>
              </a:ln>
            </p:spPr>
            <p:txBody>
              <a:bodyPr rot="10800000" vert="eaVert" lIns="92075" tIns="46038" rIns="92075" bIns="46038" anchor="ctr">
                <a:spAutoFit/>
              </a:bodyPr>
              <a:lstStyle/>
              <a:p>
                <a:endParaRPr lang="en-US"/>
              </a:p>
            </p:txBody>
          </p:sp>
          <p:sp>
            <p:nvSpPr>
              <p:cNvPr id="105484" name="Line 15"/>
              <p:cNvSpPr>
                <a:spLocks noChangeShapeType="1"/>
              </p:cNvSpPr>
              <p:nvPr/>
            </p:nvSpPr>
            <p:spPr bwMode="auto">
              <a:xfrm flipV="1">
                <a:off x="3552" y="1680"/>
                <a:ext cx="480" cy="288"/>
              </a:xfrm>
              <a:prstGeom prst="line">
                <a:avLst/>
              </a:prstGeom>
              <a:noFill/>
              <a:ln w="127000">
                <a:solidFill>
                  <a:srgbClr val="FF0000"/>
                </a:solidFill>
                <a:round/>
                <a:headEnd/>
                <a:tailEnd type="triangle" w="sm" len="sm"/>
              </a:ln>
            </p:spPr>
            <p:txBody>
              <a:bodyPr rot="10800000" vert="eaVert" lIns="92075" tIns="46038" rIns="92075" bIns="46038" anchor="ctr">
                <a:spAutoFit/>
              </a:bodyPr>
              <a:lstStyle/>
              <a:p>
                <a:endParaRPr lang="en-US"/>
              </a:p>
            </p:txBody>
          </p:sp>
          <p:sp>
            <p:nvSpPr>
              <p:cNvPr id="105485" name="Line 16"/>
              <p:cNvSpPr>
                <a:spLocks noChangeShapeType="1"/>
              </p:cNvSpPr>
              <p:nvPr/>
            </p:nvSpPr>
            <p:spPr bwMode="auto">
              <a:xfrm>
                <a:off x="3552" y="2688"/>
                <a:ext cx="480" cy="240"/>
              </a:xfrm>
              <a:prstGeom prst="line">
                <a:avLst/>
              </a:prstGeom>
              <a:noFill/>
              <a:ln w="127000">
                <a:solidFill>
                  <a:srgbClr val="FF0000"/>
                </a:solidFill>
                <a:round/>
                <a:headEnd/>
                <a:tailEnd type="triangle" w="sm" len="sm"/>
              </a:ln>
            </p:spPr>
            <p:txBody>
              <a:bodyPr rot="10800000" vert="eaVert" lIns="92075" tIns="46038" rIns="92075" bIns="46038" anchor="ctr">
                <a:spAutoFit/>
              </a:bodyPr>
              <a:lstStyle/>
              <a:p>
                <a:endParaRPr lang="en-US"/>
              </a:p>
            </p:txBody>
          </p:sp>
          <p:sp>
            <p:nvSpPr>
              <p:cNvPr id="105486" name="Line 17"/>
              <p:cNvSpPr>
                <a:spLocks noChangeShapeType="1"/>
              </p:cNvSpPr>
              <p:nvPr/>
            </p:nvSpPr>
            <p:spPr bwMode="auto">
              <a:xfrm flipV="1">
                <a:off x="3600" y="2304"/>
                <a:ext cx="432" cy="0"/>
              </a:xfrm>
              <a:prstGeom prst="line">
                <a:avLst/>
              </a:prstGeom>
              <a:noFill/>
              <a:ln w="127000">
                <a:solidFill>
                  <a:srgbClr val="FF0000"/>
                </a:solidFill>
                <a:round/>
                <a:headEnd/>
                <a:tailEnd type="triangle" w="sm" len="sm"/>
              </a:ln>
            </p:spPr>
            <p:txBody>
              <a:bodyPr rot="10800000" vert="eaVert" lIns="92075" tIns="46038" rIns="92075" bIns="46038" anchor="ctr">
                <a:spAutoFit/>
              </a:bodyPr>
              <a:lstStyle/>
              <a:p>
                <a:endParaRPr lang="en-US"/>
              </a:p>
            </p:txBody>
          </p:sp>
          <p:grpSp>
            <p:nvGrpSpPr>
              <p:cNvPr id="105487" name="Group 18"/>
              <p:cNvGrpSpPr>
                <a:grpSpLocks/>
              </p:cNvGrpSpPr>
              <p:nvPr/>
            </p:nvGrpSpPr>
            <p:grpSpPr bwMode="auto">
              <a:xfrm>
                <a:off x="4080" y="192"/>
                <a:ext cx="1344" cy="3792"/>
                <a:chOff x="4080" y="192"/>
                <a:chExt cx="1344" cy="3792"/>
              </a:xfrm>
            </p:grpSpPr>
            <p:sp>
              <p:nvSpPr>
                <p:cNvPr id="105488" name="Rectangle 19"/>
                <p:cNvSpPr>
                  <a:spLocks noChangeArrowheads="1"/>
                </p:cNvSpPr>
                <p:nvPr/>
              </p:nvSpPr>
              <p:spPr bwMode="auto">
                <a:xfrm>
                  <a:off x="4080" y="192"/>
                  <a:ext cx="1344" cy="3792"/>
                </a:xfrm>
                <a:prstGeom prst="rect">
                  <a:avLst/>
                </a:prstGeom>
                <a:solidFill>
                  <a:srgbClr val="00CCFF"/>
                </a:solidFill>
                <a:ln w="9525">
                  <a:solidFill>
                    <a:srgbClr val="000000"/>
                  </a:solidFill>
                  <a:miter lim="800000"/>
                  <a:headEnd/>
                  <a:tailEnd/>
                </a:ln>
              </p:spPr>
              <p:txBody>
                <a:bodyPr/>
                <a:lstStyle/>
                <a:p>
                  <a:pPr algn="ctr" eaLnBrk="0" hangingPunct="0"/>
                  <a:endParaRPr lang="en-US"/>
                </a:p>
              </p:txBody>
            </p:sp>
            <p:grpSp>
              <p:nvGrpSpPr>
                <p:cNvPr id="105489" name="Group 20"/>
                <p:cNvGrpSpPr>
                  <a:grpSpLocks/>
                </p:cNvGrpSpPr>
                <p:nvPr/>
              </p:nvGrpSpPr>
              <p:grpSpPr bwMode="auto">
                <a:xfrm>
                  <a:off x="4172" y="288"/>
                  <a:ext cx="1160" cy="3600"/>
                  <a:chOff x="4172" y="288"/>
                  <a:chExt cx="1160" cy="3600"/>
                </a:xfrm>
              </p:grpSpPr>
              <p:grpSp>
                <p:nvGrpSpPr>
                  <p:cNvPr id="105490" name="Group 21"/>
                  <p:cNvGrpSpPr>
                    <a:grpSpLocks/>
                  </p:cNvGrpSpPr>
                  <p:nvPr/>
                </p:nvGrpSpPr>
                <p:grpSpPr bwMode="auto">
                  <a:xfrm>
                    <a:off x="4172" y="768"/>
                    <a:ext cx="1156" cy="576"/>
                    <a:chOff x="4172" y="1368"/>
                    <a:chExt cx="1156" cy="576"/>
                  </a:xfrm>
                </p:grpSpPr>
                <p:sp>
                  <p:nvSpPr>
                    <p:cNvPr id="105504" name="Rectangle 22"/>
                    <p:cNvSpPr>
                      <a:spLocks noChangeArrowheads="1"/>
                    </p:cNvSpPr>
                    <p:nvPr/>
                  </p:nvSpPr>
                  <p:spPr bwMode="auto">
                    <a:xfrm>
                      <a:off x="4172" y="1368"/>
                      <a:ext cx="1156" cy="576"/>
                    </a:xfrm>
                    <a:prstGeom prst="rect">
                      <a:avLst/>
                    </a:prstGeom>
                    <a:solidFill>
                      <a:srgbClr val="66FFFF"/>
                    </a:solidFill>
                    <a:ln w="9525">
                      <a:solidFill>
                        <a:srgbClr val="000000"/>
                      </a:solidFill>
                      <a:miter lim="800000"/>
                      <a:headEnd/>
                      <a:tailEnd/>
                    </a:ln>
                  </p:spPr>
                  <p:txBody>
                    <a:bodyPr/>
                    <a:lstStyle/>
                    <a:p>
                      <a:pPr algn="ctr" eaLnBrk="0" hangingPunct="0"/>
                      <a:endParaRPr lang="en-US"/>
                    </a:p>
                  </p:txBody>
                </p:sp>
                <p:sp>
                  <p:nvSpPr>
                    <p:cNvPr id="105505" name="Rectangle 23"/>
                    <p:cNvSpPr>
                      <a:spLocks noChangeArrowheads="1"/>
                    </p:cNvSpPr>
                    <p:nvPr/>
                  </p:nvSpPr>
                  <p:spPr bwMode="auto">
                    <a:xfrm>
                      <a:off x="4224" y="1512"/>
                      <a:ext cx="1030" cy="181"/>
                    </a:xfrm>
                    <a:prstGeom prst="rect">
                      <a:avLst/>
                    </a:prstGeom>
                    <a:solidFill>
                      <a:srgbClr val="66FFFF"/>
                    </a:solidFill>
                    <a:ln w="9525">
                      <a:noFill/>
                      <a:miter lim="800000"/>
                      <a:headEnd/>
                      <a:tailEnd/>
                    </a:ln>
                  </p:spPr>
                  <p:txBody>
                    <a:bodyPr lIns="0" tIns="0" rIns="0" bIns="0">
                      <a:spAutoFit/>
                    </a:bodyPr>
                    <a:lstStyle/>
                    <a:p>
                      <a:pPr algn="ctr" eaLnBrk="0" hangingPunct="0">
                        <a:spcAft>
                          <a:spcPct val="40000"/>
                        </a:spcAft>
                        <a:buClr>
                          <a:srgbClr val="3333FF"/>
                        </a:buClr>
                      </a:pPr>
                      <a:r>
                        <a:rPr lang="en-US" sz="1500">
                          <a:solidFill>
                            <a:srgbClr val="000000"/>
                          </a:solidFill>
                        </a:rPr>
                        <a:t>Strategic Changes </a:t>
                      </a:r>
                      <a:endParaRPr lang="en-US" sz="1600">
                        <a:solidFill>
                          <a:srgbClr val="0000FF"/>
                        </a:solidFill>
                      </a:endParaRPr>
                    </a:p>
                  </p:txBody>
                </p:sp>
              </p:grpSp>
              <p:grpSp>
                <p:nvGrpSpPr>
                  <p:cNvPr id="105491" name="Group 24"/>
                  <p:cNvGrpSpPr>
                    <a:grpSpLocks/>
                  </p:cNvGrpSpPr>
                  <p:nvPr/>
                </p:nvGrpSpPr>
                <p:grpSpPr bwMode="auto">
                  <a:xfrm>
                    <a:off x="4172" y="1404"/>
                    <a:ext cx="1156" cy="576"/>
                    <a:chOff x="4172" y="2016"/>
                    <a:chExt cx="1156" cy="576"/>
                  </a:xfrm>
                </p:grpSpPr>
                <p:sp>
                  <p:nvSpPr>
                    <p:cNvPr id="105502" name="Rectangle 25"/>
                    <p:cNvSpPr>
                      <a:spLocks noChangeArrowheads="1"/>
                    </p:cNvSpPr>
                    <p:nvPr/>
                  </p:nvSpPr>
                  <p:spPr bwMode="auto">
                    <a:xfrm>
                      <a:off x="4172" y="2016"/>
                      <a:ext cx="1156" cy="576"/>
                    </a:xfrm>
                    <a:prstGeom prst="rect">
                      <a:avLst/>
                    </a:prstGeom>
                    <a:solidFill>
                      <a:srgbClr val="66FFFF"/>
                    </a:solidFill>
                    <a:ln w="9525">
                      <a:solidFill>
                        <a:srgbClr val="000000"/>
                      </a:solidFill>
                      <a:miter lim="800000"/>
                      <a:headEnd/>
                      <a:tailEnd/>
                    </a:ln>
                  </p:spPr>
                  <p:txBody>
                    <a:bodyPr/>
                    <a:lstStyle/>
                    <a:p>
                      <a:pPr algn="ctr" eaLnBrk="0" hangingPunct="0"/>
                      <a:endParaRPr lang="en-US"/>
                    </a:p>
                  </p:txBody>
                </p:sp>
                <p:sp>
                  <p:nvSpPr>
                    <p:cNvPr id="105503" name="Rectangle 26"/>
                    <p:cNvSpPr>
                      <a:spLocks noChangeArrowheads="1"/>
                    </p:cNvSpPr>
                    <p:nvPr/>
                  </p:nvSpPr>
                  <p:spPr bwMode="auto">
                    <a:xfrm>
                      <a:off x="4224" y="2162"/>
                      <a:ext cx="1030" cy="361"/>
                    </a:xfrm>
                    <a:prstGeom prst="rect">
                      <a:avLst/>
                    </a:prstGeom>
                    <a:solidFill>
                      <a:srgbClr val="66FFFF"/>
                    </a:solidFill>
                    <a:ln w="9525">
                      <a:noFill/>
                      <a:miter lim="800000"/>
                      <a:headEnd/>
                      <a:tailEnd/>
                    </a:ln>
                  </p:spPr>
                  <p:txBody>
                    <a:bodyPr lIns="0" tIns="0" rIns="0" bIns="0">
                      <a:spAutoFit/>
                    </a:bodyPr>
                    <a:lstStyle/>
                    <a:p>
                      <a:pPr algn="ctr" eaLnBrk="0" hangingPunct="0">
                        <a:spcAft>
                          <a:spcPct val="40000"/>
                        </a:spcAft>
                        <a:buClr>
                          <a:srgbClr val="3333FF"/>
                        </a:buClr>
                      </a:pPr>
                      <a:r>
                        <a:rPr lang="en-US" sz="1500">
                          <a:solidFill>
                            <a:srgbClr val="000000"/>
                          </a:solidFill>
                        </a:rPr>
                        <a:t>Planning/Execution Changes </a:t>
                      </a:r>
                      <a:endParaRPr lang="en-US" sz="1600">
                        <a:solidFill>
                          <a:srgbClr val="0000FF"/>
                        </a:solidFill>
                      </a:endParaRPr>
                    </a:p>
                  </p:txBody>
                </p:sp>
              </p:grpSp>
              <p:grpSp>
                <p:nvGrpSpPr>
                  <p:cNvPr id="105492" name="Group 27"/>
                  <p:cNvGrpSpPr>
                    <a:grpSpLocks/>
                  </p:cNvGrpSpPr>
                  <p:nvPr/>
                </p:nvGrpSpPr>
                <p:grpSpPr bwMode="auto">
                  <a:xfrm>
                    <a:off x="4172" y="2676"/>
                    <a:ext cx="1156" cy="576"/>
                    <a:chOff x="4172" y="2664"/>
                    <a:chExt cx="1156" cy="576"/>
                  </a:xfrm>
                </p:grpSpPr>
                <p:sp>
                  <p:nvSpPr>
                    <p:cNvPr id="105500" name="Rectangle 28"/>
                    <p:cNvSpPr>
                      <a:spLocks noChangeArrowheads="1"/>
                    </p:cNvSpPr>
                    <p:nvPr/>
                  </p:nvSpPr>
                  <p:spPr bwMode="auto">
                    <a:xfrm>
                      <a:off x="4172" y="2664"/>
                      <a:ext cx="1156" cy="576"/>
                    </a:xfrm>
                    <a:prstGeom prst="rect">
                      <a:avLst/>
                    </a:prstGeom>
                    <a:solidFill>
                      <a:srgbClr val="66FFFF"/>
                    </a:solidFill>
                    <a:ln w="9525">
                      <a:solidFill>
                        <a:srgbClr val="000000"/>
                      </a:solidFill>
                      <a:miter lim="800000"/>
                      <a:headEnd/>
                      <a:tailEnd/>
                    </a:ln>
                  </p:spPr>
                  <p:txBody>
                    <a:bodyPr/>
                    <a:lstStyle/>
                    <a:p>
                      <a:pPr algn="ctr" eaLnBrk="0" hangingPunct="0"/>
                      <a:endParaRPr lang="en-US"/>
                    </a:p>
                  </p:txBody>
                </p:sp>
                <p:sp>
                  <p:nvSpPr>
                    <p:cNvPr id="105501" name="Rectangle 29"/>
                    <p:cNvSpPr>
                      <a:spLocks noChangeArrowheads="1"/>
                    </p:cNvSpPr>
                    <p:nvPr/>
                  </p:nvSpPr>
                  <p:spPr bwMode="auto">
                    <a:xfrm>
                      <a:off x="4224" y="2833"/>
                      <a:ext cx="1030" cy="362"/>
                    </a:xfrm>
                    <a:prstGeom prst="rect">
                      <a:avLst/>
                    </a:prstGeom>
                    <a:solidFill>
                      <a:srgbClr val="66FFFF"/>
                    </a:solidFill>
                    <a:ln w="9525">
                      <a:noFill/>
                      <a:miter lim="800000"/>
                      <a:headEnd/>
                      <a:tailEnd/>
                    </a:ln>
                  </p:spPr>
                  <p:txBody>
                    <a:bodyPr lIns="0" tIns="0" rIns="0" bIns="0">
                      <a:spAutoFit/>
                    </a:bodyPr>
                    <a:lstStyle/>
                    <a:p>
                      <a:pPr algn="ctr" eaLnBrk="0" hangingPunct="0">
                        <a:spcAft>
                          <a:spcPct val="40000"/>
                        </a:spcAft>
                        <a:buClr>
                          <a:srgbClr val="3333FF"/>
                        </a:buClr>
                      </a:pPr>
                      <a:r>
                        <a:rPr lang="en-US" sz="1500">
                          <a:solidFill>
                            <a:srgbClr val="000000"/>
                          </a:solidFill>
                        </a:rPr>
                        <a:t>Financial Risk Management</a:t>
                      </a:r>
                      <a:endParaRPr lang="en-US" sz="1600">
                        <a:solidFill>
                          <a:srgbClr val="0000FF"/>
                        </a:solidFill>
                      </a:endParaRPr>
                    </a:p>
                  </p:txBody>
                </p:sp>
              </p:grpSp>
              <p:grpSp>
                <p:nvGrpSpPr>
                  <p:cNvPr id="105493" name="Group 30"/>
                  <p:cNvGrpSpPr>
                    <a:grpSpLocks/>
                  </p:cNvGrpSpPr>
                  <p:nvPr/>
                </p:nvGrpSpPr>
                <p:grpSpPr bwMode="auto">
                  <a:xfrm>
                    <a:off x="4172" y="3312"/>
                    <a:ext cx="1156" cy="576"/>
                    <a:chOff x="4172" y="3312"/>
                    <a:chExt cx="1156" cy="576"/>
                  </a:xfrm>
                </p:grpSpPr>
                <p:sp>
                  <p:nvSpPr>
                    <p:cNvPr id="105498" name="Rectangle 31"/>
                    <p:cNvSpPr>
                      <a:spLocks noChangeArrowheads="1"/>
                    </p:cNvSpPr>
                    <p:nvPr/>
                  </p:nvSpPr>
                  <p:spPr bwMode="auto">
                    <a:xfrm>
                      <a:off x="4172" y="3312"/>
                      <a:ext cx="1156" cy="576"/>
                    </a:xfrm>
                    <a:prstGeom prst="rect">
                      <a:avLst/>
                    </a:prstGeom>
                    <a:solidFill>
                      <a:srgbClr val="66FFFF"/>
                    </a:solidFill>
                    <a:ln w="9525">
                      <a:solidFill>
                        <a:srgbClr val="000000"/>
                      </a:solidFill>
                      <a:miter lim="800000"/>
                      <a:headEnd/>
                      <a:tailEnd/>
                    </a:ln>
                  </p:spPr>
                  <p:txBody>
                    <a:bodyPr/>
                    <a:lstStyle/>
                    <a:p>
                      <a:pPr algn="ctr" eaLnBrk="0" hangingPunct="0"/>
                      <a:endParaRPr lang="en-US"/>
                    </a:p>
                  </p:txBody>
                </p:sp>
                <p:sp>
                  <p:nvSpPr>
                    <p:cNvPr id="105499" name="Rectangle 32"/>
                    <p:cNvSpPr>
                      <a:spLocks noChangeArrowheads="1"/>
                    </p:cNvSpPr>
                    <p:nvPr/>
                  </p:nvSpPr>
                  <p:spPr bwMode="auto">
                    <a:xfrm>
                      <a:off x="4224" y="3458"/>
                      <a:ext cx="1030" cy="180"/>
                    </a:xfrm>
                    <a:prstGeom prst="rect">
                      <a:avLst/>
                    </a:prstGeom>
                    <a:solidFill>
                      <a:srgbClr val="66FFFF"/>
                    </a:solidFill>
                    <a:ln w="9525">
                      <a:noFill/>
                      <a:miter lim="800000"/>
                      <a:headEnd/>
                      <a:tailEnd/>
                    </a:ln>
                  </p:spPr>
                  <p:txBody>
                    <a:bodyPr lIns="0" tIns="0" rIns="0" bIns="0">
                      <a:spAutoFit/>
                    </a:bodyPr>
                    <a:lstStyle/>
                    <a:p>
                      <a:pPr algn="ctr" eaLnBrk="0" hangingPunct="0">
                        <a:spcAft>
                          <a:spcPct val="40000"/>
                        </a:spcAft>
                        <a:buClr>
                          <a:srgbClr val="3333FF"/>
                        </a:buClr>
                      </a:pPr>
                      <a:r>
                        <a:rPr lang="en-US" sz="1500">
                          <a:solidFill>
                            <a:srgbClr val="000000"/>
                          </a:solidFill>
                        </a:rPr>
                        <a:t>Insurance </a:t>
                      </a:r>
                      <a:endParaRPr lang="en-US" sz="1600">
                        <a:solidFill>
                          <a:srgbClr val="0000FF"/>
                        </a:solidFill>
                      </a:endParaRPr>
                    </a:p>
                  </p:txBody>
                </p:sp>
              </p:grpSp>
              <p:grpSp>
                <p:nvGrpSpPr>
                  <p:cNvPr id="105494" name="Group 33"/>
                  <p:cNvGrpSpPr>
                    <a:grpSpLocks/>
                  </p:cNvGrpSpPr>
                  <p:nvPr/>
                </p:nvGrpSpPr>
                <p:grpSpPr bwMode="auto">
                  <a:xfrm>
                    <a:off x="4176" y="2040"/>
                    <a:ext cx="1156" cy="576"/>
                    <a:chOff x="4172" y="720"/>
                    <a:chExt cx="1156" cy="576"/>
                  </a:xfrm>
                </p:grpSpPr>
                <p:sp>
                  <p:nvSpPr>
                    <p:cNvPr id="105496" name="Rectangle 34"/>
                    <p:cNvSpPr>
                      <a:spLocks noChangeArrowheads="1"/>
                    </p:cNvSpPr>
                    <p:nvPr/>
                  </p:nvSpPr>
                  <p:spPr bwMode="auto">
                    <a:xfrm>
                      <a:off x="4172" y="720"/>
                      <a:ext cx="1156" cy="576"/>
                    </a:xfrm>
                    <a:prstGeom prst="rect">
                      <a:avLst/>
                    </a:prstGeom>
                    <a:solidFill>
                      <a:srgbClr val="66FFFF"/>
                    </a:solidFill>
                    <a:ln w="9525">
                      <a:solidFill>
                        <a:srgbClr val="000000"/>
                      </a:solidFill>
                      <a:miter lim="800000"/>
                      <a:headEnd/>
                      <a:tailEnd/>
                    </a:ln>
                  </p:spPr>
                  <p:txBody>
                    <a:bodyPr/>
                    <a:lstStyle/>
                    <a:p>
                      <a:pPr algn="ctr" eaLnBrk="0" hangingPunct="0"/>
                      <a:endParaRPr lang="en-US"/>
                    </a:p>
                  </p:txBody>
                </p:sp>
                <p:sp>
                  <p:nvSpPr>
                    <p:cNvPr id="105497" name="Rectangle 35"/>
                    <p:cNvSpPr>
                      <a:spLocks noChangeArrowheads="1"/>
                    </p:cNvSpPr>
                    <p:nvPr/>
                  </p:nvSpPr>
                  <p:spPr bwMode="auto">
                    <a:xfrm>
                      <a:off x="4224" y="866"/>
                      <a:ext cx="1030" cy="361"/>
                    </a:xfrm>
                    <a:prstGeom prst="rect">
                      <a:avLst/>
                    </a:prstGeom>
                    <a:solidFill>
                      <a:srgbClr val="66FFFF"/>
                    </a:solidFill>
                    <a:ln w="9525">
                      <a:noFill/>
                      <a:miter lim="800000"/>
                      <a:headEnd/>
                      <a:tailEnd/>
                    </a:ln>
                  </p:spPr>
                  <p:txBody>
                    <a:bodyPr lIns="0" tIns="0" rIns="0" bIns="0">
                      <a:spAutoFit/>
                    </a:bodyPr>
                    <a:lstStyle/>
                    <a:p>
                      <a:pPr algn="ctr" eaLnBrk="0" hangingPunct="0">
                        <a:spcAft>
                          <a:spcPct val="40000"/>
                        </a:spcAft>
                        <a:buClr>
                          <a:srgbClr val="3333FF"/>
                        </a:buClr>
                      </a:pPr>
                      <a:r>
                        <a:rPr lang="en-US" sz="1500">
                          <a:solidFill>
                            <a:srgbClr val="000000"/>
                          </a:solidFill>
                        </a:rPr>
                        <a:t>Organizational Changes</a:t>
                      </a:r>
                      <a:endParaRPr lang="en-US" sz="1600">
                        <a:solidFill>
                          <a:srgbClr val="0000FF"/>
                        </a:solidFill>
                      </a:endParaRPr>
                    </a:p>
                  </p:txBody>
                </p:sp>
              </p:grpSp>
              <p:sp>
                <p:nvSpPr>
                  <p:cNvPr id="105495" name="Rectangle 36"/>
                  <p:cNvSpPr>
                    <a:spLocks noChangeArrowheads="1"/>
                  </p:cNvSpPr>
                  <p:nvPr/>
                </p:nvSpPr>
                <p:spPr bwMode="auto">
                  <a:xfrm>
                    <a:off x="4176" y="288"/>
                    <a:ext cx="1104" cy="470"/>
                  </a:xfrm>
                  <a:prstGeom prst="rect">
                    <a:avLst/>
                  </a:prstGeom>
                  <a:noFill/>
                  <a:ln w="9525">
                    <a:noFill/>
                    <a:miter lim="800000"/>
                    <a:headEnd/>
                    <a:tailEnd/>
                  </a:ln>
                </p:spPr>
                <p:txBody>
                  <a:bodyPr lIns="0" tIns="0" rIns="0" bIns="0">
                    <a:spAutoFit/>
                  </a:bodyPr>
                  <a:lstStyle/>
                  <a:p>
                    <a:pPr algn="ctr" eaLnBrk="0" hangingPunct="0">
                      <a:spcAft>
                        <a:spcPct val="40000"/>
                      </a:spcAft>
                      <a:buClr>
                        <a:srgbClr val="3333FF"/>
                      </a:buClr>
                    </a:pPr>
                    <a:r>
                      <a:rPr lang="en-US" sz="1300">
                        <a:solidFill>
                          <a:srgbClr val="000000"/>
                        </a:solidFill>
                      </a:rPr>
                      <a:t>Risk Management Strategy Implementation</a:t>
                    </a:r>
                    <a:endParaRPr lang="en-US" sz="1300">
                      <a:solidFill>
                        <a:srgbClr val="0000FF"/>
                      </a:solidFill>
                    </a:endParaRPr>
                  </a:p>
                </p:txBody>
              </p:sp>
            </p:grpSp>
          </p:grpSp>
        </p:grpSp>
      </p:grpSp>
      <p:sp>
        <p:nvSpPr>
          <p:cNvPr id="105475" name="Rectangle 37"/>
          <p:cNvSpPr>
            <a:spLocks noGrp="1" noChangeArrowheads="1"/>
          </p:cNvSpPr>
          <p:nvPr>
            <p:ph type="title"/>
          </p:nvPr>
        </p:nvSpPr>
        <p:spPr/>
        <p:txBody>
          <a:bodyPr/>
          <a:lstStyle/>
          <a:p>
            <a:r>
              <a:rPr lang="en-US" smtClean="0"/>
              <a:t>Risk Identification, Measurement and Mitigation</a:t>
            </a:r>
          </a:p>
        </p:txBody>
      </p:sp>
    </p:spTree>
  </p:cSld>
  <p:clrMapOvr>
    <a:masterClrMapping/>
  </p:clrMapOvr>
  <p:transition>
    <p:zoom/>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4"/>
          <p:cNvSpPr>
            <a:spLocks noGrp="1" noChangeArrowheads="1"/>
          </p:cNvSpPr>
          <p:nvPr>
            <p:ph type="ctrTitle"/>
          </p:nvPr>
        </p:nvSpPr>
        <p:spPr/>
        <p:txBody>
          <a:bodyPr/>
          <a:lstStyle/>
          <a:p>
            <a:r>
              <a:rPr lang="en-US" smtClean="0"/>
              <a:t>Appendix: Alternative Risk Classifications</a:t>
            </a:r>
          </a:p>
        </p:txBody>
      </p:sp>
    </p:spTree>
  </p:cSld>
  <p:clrMapOvr>
    <a:masterClrMapping/>
  </p:clrMapOvr>
  <p:transition>
    <p:zoom/>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smtClean="0"/>
              <a:t>Begin Risk Analysis with Free Cash Flow Value Drivers – Project Risks</a:t>
            </a:r>
          </a:p>
        </p:txBody>
      </p:sp>
      <p:sp>
        <p:nvSpPr>
          <p:cNvPr id="107523" name="Rectangle 3"/>
          <p:cNvSpPr>
            <a:spLocks noGrp="1" noChangeArrowheads="1"/>
          </p:cNvSpPr>
          <p:nvPr>
            <p:ph type="body" idx="1"/>
          </p:nvPr>
        </p:nvSpPr>
        <p:spPr/>
        <p:txBody>
          <a:bodyPr/>
          <a:lstStyle/>
          <a:p>
            <a:pPr marL="342900" indent="-342900">
              <a:lnSpc>
                <a:spcPct val="80000"/>
              </a:lnSpc>
            </a:pPr>
            <a:r>
              <a:rPr lang="en-US" sz="1800" smtClean="0"/>
              <a:t>Revenues</a:t>
            </a:r>
          </a:p>
          <a:p>
            <a:pPr marL="742950" lvl="1" indent="-285750">
              <a:lnSpc>
                <a:spcPct val="80000"/>
              </a:lnSpc>
            </a:pPr>
            <a:r>
              <a:rPr lang="en-US" sz="1600" smtClean="0"/>
              <a:t>Forward prices and contract sustainability (Oil, electricity, tolls)</a:t>
            </a:r>
          </a:p>
          <a:p>
            <a:pPr marL="742950" lvl="1" indent="-285750">
              <a:lnSpc>
                <a:spcPct val="80000"/>
              </a:lnSpc>
            </a:pPr>
            <a:r>
              <a:rPr lang="en-US" sz="1600" smtClean="0"/>
              <a:t>Volume and capacity utilization (Traffic, wind, market capacity factor)</a:t>
            </a:r>
          </a:p>
          <a:p>
            <a:pPr marL="742950" lvl="1" indent="-285750">
              <a:lnSpc>
                <a:spcPct val="80000"/>
              </a:lnSpc>
            </a:pPr>
            <a:r>
              <a:rPr lang="en-US" sz="1600" smtClean="0"/>
              <a:t>Credit quality of off-taker (PPA, country risk)</a:t>
            </a:r>
          </a:p>
          <a:p>
            <a:pPr marL="342900" indent="-342900">
              <a:lnSpc>
                <a:spcPct val="80000"/>
              </a:lnSpc>
            </a:pPr>
            <a:r>
              <a:rPr lang="en-US" sz="1800" smtClean="0"/>
              <a:t>Operating Expenses</a:t>
            </a:r>
          </a:p>
          <a:p>
            <a:pPr marL="742950" lvl="1" indent="-285750">
              <a:lnSpc>
                <a:spcPct val="80000"/>
              </a:lnSpc>
            </a:pPr>
            <a:r>
              <a:rPr lang="en-US" sz="1600" smtClean="0"/>
              <a:t>Efficiency in converting inputs to outputs (Heat rate, input prices)</a:t>
            </a:r>
          </a:p>
          <a:p>
            <a:pPr marL="742950" lvl="1" indent="-285750">
              <a:lnSpc>
                <a:spcPct val="80000"/>
              </a:lnSpc>
            </a:pPr>
            <a:r>
              <a:rPr lang="en-US" sz="1600" smtClean="0"/>
              <a:t>Operation and maintenance expense volatility (Availability)</a:t>
            </a:r>
          </a:p>
          <a:p>
            <a:pPr marL="742950" lvl="1" indent="-285750">
              <a:lnSpc>
                <a:spcPct val="80000"/>
              </a:lnSpc>
            </a:pPr>
            <a:r>
              <a:rPr lang="en-US" sz="1600" smtClean="0"/>
              <a:t>On-going Capital Expenditures (Gearboxes)</a:t>
            </a:r>
          </a:p>
          <a:p>
            <a:pPr marL="342900" indent="-342900">
              <a:lnSpc>
                <a:spcPct val="80000"/>
              </a:lnSpc>
            </a:pPr>
            <a:r>
              <a:rPr lang="en-US" sz="1800" smtClean="0"/>
              <a:t>Capital Expenditures</a:t>
            </a:r>
          </a:p>
          <a:p>
            <a:pPr marL="742950" lvl="1" indent="-285750">
              <a:lnSpc>
                <a:spcPct val="80000"/>
              </a:lnSpc>
            </a:pPr>
            <a:r>
              <a:rPr lang="en-US" sz="1600" smtClean="0"/>
              <a:t>Completion and technology</a:t>
            </a:r>
          </a:p>
          <a:p>
            <a:pPr marL="742950" lvl="1" indent="-285750">
              <a:lnSpc>
                <a:spcPct val="80000"/>
              </a:lnSpc>
            </a:pPr>
            <a:r>
              <a:rPr lang="en-US" sz="1600" smtClean="0"/>
              <a:t>Over-run</a:t>
            </a:r>
          </a:p>
          <a:p>
            <a:pPr marL="742950" lvl="1" indent="-285750">
              <a:lnSpc>
                <a:spcPct val="80000"/>
              </a:lnSpc>
            </a:pPr>
            <a:r>
              <a:rPr lang="en-US" sz="1600" smtClean="0"/>
              <a:t>Delay</a:t>
            </a:r>
          </a:p>
          <a:p>
            <a:pPr marL="742950" lvl="1" indent="-285750">
              <a:lnSpc>
                <a:spcPct val="80000"/>
              </a:lnSpc>
            </a:pPr>
            <a:r>
              <a:rPr lang="en-US" sz="1600" smtClean="0"/>
              <a:t>Credit and protection of construction company</a:t>
            </a:r>
          </a:p>
        </p:txBody>
      </p:sp>
    </p:spTree>
  </p:cSld>
  <p:clrMapOvr>
    <a:masterClrMapping/>
  </p:clrMapOvr>
  <p:transition>
    <p:zoom/>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smtClean="0"/>
              <a:t>S&amp;P Categorization of Six Risks</a:t>
            </a:r>
          </a:p>
        </p:txBody>
      </p:sp>
      <p:sp>
        <p:nvSpPr>
          <p:cNvPr id="108547" name="Rectangle 3"/>
          <p:cNvSpPr>
            <a:spLocks noGrp="1" noChangeArrowheads="1"/>
          </p:cNvSpPr>
          <p:nvPr>
            <p:ph type="body" idx="1"/>
          </p:nvPr>
        </p:nvSpPr>
        <p:spPr/>
        <p:txBody>
          <a:bodyPr/>
          <a:lstStyle/>
          <a:p>
            <a:pPr>
              <a:lnSpc>
                <a:spcPct val="80000"/>
              </a:lnSpc>
            </a:pPr>
            <a:r>
              <a:rPr lang="en-US" sz="1800" smtClean="0"/>
              <a:t>The first objective of its analysis determines how well a project can sustain ongoing commercial operations through the term of the rated debt, and, as a consequence, how well the project will be able to service its obligations (financial as well as operational) on time and in full. Project level risks are those intrinsic to the project's business and the industry in which it operates (e.g., a merchant power plant selling power into the U.K. electricity sector). Broadly, there are six steps to assessing project level risk:   </a:t>
            </a:r>
          </a:p>
          <a:p>
            <a:pPr marL="914400" lvl="1" indent="-279400">
              <a:lnSpc>
                <a:spcPct val="80000"/>
              </a:lnSpc>
              <a:buFont typeface="Wingdings" pitchFamily="2" charset="2"/>
              <a:buAutoNum type="arabicPeriod"/>
            </a:pPr>
            <a:r>
              <a:rPr lang="en-US" sz="1600" smtClean="0"/>
              <a:t>Evaluate project </a:t>
            </a:r>
            <a:r>
              <a:rPr lang="en-US" b="1" i="1" smtClean="0"/>
              <a:t>operational and financing contracts</a:t>
            </a:r>
            <a:r>
              <a:rPr lang="en-US" sz="1600" smtClean="0"/>
              <a:t> that, along with the project's physical plant, serve as the basis of the project enterprise; </a:t>
            </a:r>
          </a:p>
          <a:p>
            <a:pPr marL="914400" lvl="1" indent="-279400">
              <a:lnSpc>
                <a:spcPct val="80000"/>
              </a:lnSpc>
              <a:buFont typeface="Wingdings" pitchFamily="2" charset="2"/>
              <a:buAutoNum type="arabicPeriod"/>
            </a:pPr>
            <a:r>
              <a:rPr lang="en-US" sz="1600" smtClean="0"/>
              <a:t>Assess the </a:t>
            </a:r>
            <a:r>
              <a:rPr lang="en-US" b="1" i="1" smtClean="0"/>
              <a:t>technology and performance</a:t>
            </a:r>
            <a:r>
              <a:rPr lang="en-US" sz="1600" smtClean="0"/>
              <a:t> of the project enterprise; </a:t>
            </a:r>
          </a:p>
          <a:p>
            <a:pPr marL="914400" lvl="1" indent="-279400">
              <a:lnSpc>
                <a:spcPct val="80000"/>
              </a:lnSpc>
              <a:buFont typeface="Wingdings" pitchFamily="2" charset="2"/>
              <a:buAutoNum type="arabicPeriod"/>
            </a:pPr>
            <a:r>
              <a:rPr lang="en-US" sz="1600" smtClean="0"/>
              <a:t>Analyze the </a:t>
            </a:r>
            <a:r>
              <a:rPr lang="en-US" b="1" i="1" smtClean="0"/>
              <a:t>competitive position</a:t>
            </a:r>
            <a:r>
              <a:rPr lang="en-US" sz="1600" smtClean="0"/>
              <a:t> of the project; </a:t>
            </a:r>
          </a:p>
          <a:p>
            <a:pPr marL="914400" lvl="1" indent="-279400">
              <a:lnSpc>
                <a:spcPct val="80000"/>
              </a:lnSpc>
              <a:buFont typeface="Wingdings" pitchFamily="2" charset="2"/>
              <a:buAutoNum type="arabicPeriod"/>
            </a:pPr>
            <a:r>
              <a:rPr lang="en-US" sz="1600" smtClean="0"/>
              <a:t>Determine the risk that </a:t>
            </a:r>
            <a:r>
              <a:rPr lang="en-US" b="1" i="1" smtClean="0"/>
              <a:t>counterparties </a:t>
            </a:r>
            <a:r>
              <a:rPr lang="en-US" sz="1600" smtClean="0"/>
              <a:t>present to the project enterprise; </a:t>
            </a:r>
          </a:p>
          <a:p>
            <a:pPr marL="914400" lvl="1" indent="-279400">
              <a:lnSpc>
                <a:spcPct val="80000"/>
              </a:lnSpc>
              <a:buFont typeface="Wingdings" pitchFamily="2" charset="2"/>
              <a:buAutoNum type="arabicPeriod"/>
            </a:pPr>
            <a:r>
              <a:rPr lang="en-US" sz="1600" smtClean="0"/>
              <a:t>Appraise the project's </a:t>
            </a:r>
            <a:r>
              <a:rPr lang="en-US" b="1" i="1" smtClean="0"/>
              <a:t>legal structure</a:t>
            </a:r>
            <a:r>
              <a:rPr lang="en-US" sz="1600" smtClean="0"/>
              <a:t>; and </a:t>
            </a:r>
          </a:p>
          <a:p>
            <a:pPr marL="914400" lvl="1" indent="-279400">
              <a:lnSpc>
                <a:spcPct val="80000"/>
              </a:lnSpc>
              <a:buFont typeface="Wingdings" pitchFamily="2" charset="2"/>
              <a:buAutoNum type="arabicPeriod"/>
            </a:pPr>
            <a:r>
              <a:rPr lang="en-US" sz="1600" smtClean="0"/>
              <a:t>Evaluate the </a:t>
            </a:r>
            <a:r>
              <a:rPr lang="en-US" b="1" i="1" smtClean="0"/>
              <a:t>financial risks</a:t>
            </a:r>
            <a:r>
              <a:rPr lang="en-US" sz="1600" smtClean="0"/>
              <a:t> that may affect forecast results. </a:t>
            </a:r>
          </a:p>
        </p:txBody>
      </p:sp>
    </p:spTree>
  </p:cSld>
  <p:clrMapOvr>
    <a:masterClrMapping/>
  </p:clrMapOvr>
  <p:transition>
    <p:zoom/>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smtClean="0"/>
              <a:t>Categories of Risk (Yescombe)</a:t>
            </a:r>
          </a:p>
        </p:txBody>
      </p:sp>
      <p:sp>
        <p:nvSpPr>
          <p:cNvPr id="109571" name="Rectangle 3"/>
          <p:cNvSpPr>
            <a:spLocks noGrp="1" noChangeArrowheads="1"/>
          </p:cNvSpPr>
          <p:nvPr>
            <p:ph type="body" idx="1"/>
          </p:nvPr>
        </p:nvSpPr>
        <p:spPr/>
        <p:txBody>
          <a:bodyPr/>
          <a:lstStyle/>
          <a:p>
            <a:r>
              <a:rPr lang="en-US" sz="1800" smtClean="0"/>
              <a:t>Commercial risk</a:t>
            </a:r>
          </a:p>
          <a:p>
            <a:pPr marL="749300" lvl="1" indent="-228600"/>
            <a:r>
              <a:rPr lang="en-US" sz="1600" smtClean="0"/>
              <a:t>Commercial viability, completion risks, operating risks, revenue risks, input supply risks, force majure risks, contract mismatch, sponsor support</a:t>
            </a:r>
          </a:p>
          <a:p>
            <a:r>
              <a:rPr lang="en-US" sz="1800" smtClean="0"/>
              <a:t>Financial Risk</a:t>
            </a:r>
          </a:p>
          <a:p>
            <a:pPr marL="749300" lvl="1" indent="-228600"/>
            <a:r>
              <a:rPr lang="en-US" sz="1600" smtClean="0"/>
              <a:t>Exchange rates, interest rates and other market risks not directly related to the project</a:t>
            </a:r>
          </a:p>
          <a:p>
            <a:r>
              <a:rPr lang="en-US" sz="1800" smtClean="0"/>
              <a:t>Political Risk:</a:t>
            </a:r>
          </a:p>
          <a:p>
            <a:pPr marL="749300" lvl="1" indent="-228600"/>
            <a:r>
              <a:rPr lang="en-US" sz="1600" smtClean="0"/>
              <a:t>Risk of expropriation, currency convertibility and transferability, and political violence, including war, sabotage or terrorism.</a:t>
            </a:r>
          </a:p>
          <a:p>
            <a:pPr marL="749300" lvl="1" indent="-228600"/>
            <a:r>
              <a:rPr lang="en-US" sz="1600" smtClean="0"/>
              <a:t>Risks of unanticipated changes in regulations or failure by the government to implement tariff adjustments because of political considerations.</a:t>
            </a:r>
          </a:p>
          <a:p>
            <a:pPr marL="749300" lvl="1" indent="-228600"/>
            <a:r>
              <a:rPr lang="en-US" sz="1600" smtClean="0"/>
              <a:t>Quasi commercial risks arising when the project is facing state-owned suppliers or customers, whose ability or willingness to fulfill their contract obligations towards the project is questionable.</a:t>
            </a:r>
          </a:p>
        </p:txBody>
      </p:sp>
    </p:spTree>
  </p:cSld>
  <p:clrMapOvr>
    <a:masterClrMapping/>
  </p:clrMapOvr>
  <p:transition>
    <p:zoom/>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en-US" smtClean="0"/>
              <a:t>16 Risks in Project Finance</a:t>
            </a:r>
          </a:p>
        </p:txBody>
      </p:sp>
      <p:sp>
        <p:nvSpPr>
          <p:cNvPr id="110595" name="Rectangle 3"/>
          <p:cNvSpPr>
            <a:spLocks noGrp="1" noChangeArrowheads="1"/>
          </p:cNvSpPr>
          <p:nvPr>
            <p:ph type="body" idx="1"/>
          </p:nvPr>
        </p:nvSpPr>
        <p:spPr/>
        <p:txBody>
          <a:bodyPr/>
          <a:lstStyle/>
          <a:p>
            <a:pPr>
              <a:lnSpc>
                <a:spcPct val="80000"/>
              </a:lnSpc>
            </a:pPr>
            <a:r>
              <a:rPr lang="en-US" sz="1200" smtClean="0"/>
              <a:t>	Operating: 	Technical</a:t>
            </a:r>
          </a:p>
          <a:p>
            <a:pPr>
              <a:lnSpc>
                <a:spcPct val="80000"/>
              </a:lnSpc>
            </a:pPr>
            <a:r>
              <a:rPr lang="en-US" sz="1200" smtClean="0"/>
              <a:t>		Cost</a:t>
            </a:r>
          </a:p>
          <a:p>
            <a:pPr>
              <a:lnSpc>
                <a:spcPct val="80000"/>
              </a:lnSpc>
            </a:pPr>
            <a:r>
              <a:rPr lang="en-US" sz="1200" smtClean="0"/>
              <a:t>		Management</a:t>
            </a:r>
          </a:p>
          <a:p>
            <a:pPr>
              <a:lnSpc>
                <a:spcPct val="80000"/>
              </a:lnSpc>
            </a:pPr>
            <a:r>
              <a:rPr lang="en-US" sz="1200" smtClean="0"/>
              <a:t>	Participant</a:t>
            </a:r>
          </a:p>
          <a:p>
            <a:pPr>
              <a:lnSpc>
                <a:spcPct val="80000"/>
              </a:lnSpc>
            </a:pPr>
            <a:r>
              <a:rPr lang="en-US" sz="1200" smtClean="0"/>
              <a:t>	Completion</a:t>
            </a:r>
          </a:p>
          <a:p>
            <a:pPr>
              <a:lnSpc>
                <a:spcPct val="80000"/>
              </a:lnSpc>
            </a:pPr>
            <a:r>
              <a:rPr lang="en-US" sz="1200" smtClean="0"/>
              <a:t>	Supply</a:t>
            </a:r>
          </a:p>
          <a:p>
            <a:pPr>
              <a:lnSpc>
                <a:spcPct val="80000"/>
              </a:lnSpc>
            </a:pPr>
            <a:r>
              <a:rPr lang="en-US" sz="1200" smtClean="0"/>
              <a:t>	Market</a:t>
            </a:r>
          </a:p>
          <a:p>
            <a:pPr>
              <a:lnSpc>
                <a:spcPct val="80000"/>
              </a:lnSpc>
            </a:pPr>
            <a:r>
              <a:rPr lang="en-US" sz="1200" smtClean="0"/>
              <a:t>	Infrastructure</a:t>
            </a:r>
          </a:p>
          <a:p>
            <a:pPr>
              <a:lnSpc>
                <a:spcPct val="80000"/>
              </a:lnSpc>
            </a:pPr>
            <a:r>
              <a:rPr lang="en-US" sz="1200" smtClean="0"/>
              <a:t>	Environmental</a:t>
            </a:r>
          </a:p>
          <a:p>
            <a:pPr>
              <a:lnSpc>
                <a:spcPct val="80000"/>
              </a:lnSpc>
            </a:pPr>
            <a:r>
              <a:rPr lang="en-US" sz="1200" smtClean="0"/>
              <a:t>	Political</a:t>
            </a:r>
          </a:p>
          <a:p>
            <a:pPr>
              <a:lnSpc>
                <a:spcPct val="80000"/>
              </a:lnSpc>
            </a:pPr>
            <a:r>
              <a:rPr lang="en-US" sz="1200" smtClean="0"/>
              <a:t>	Force Majeure</a:t>
            </a:r>
          </a:p>
          <a:p>
            <a:pPr>
              <a:lnSpc>
                <a:spcPct val="80000"/>
              </a:lnSpc>
            </a:pPr>
            <a:r>
              <a:rPr lang="en-US" sz="1200" smtClean="0"/>
              <a:t>	Foreign Exchange</a:t>
            </a:r>
          </a:p>
          <a:p>
            <a:pPr>
              <a:lnSpc>
                <a:spcPct val="80000"/>
              </a:lnSpc>
            </a:pPr>
            <a:r>
              <a:rPr lang="en-US" sz="1200" smtClean="0"/>
              <a:t>	Engineering</a:t>
            </a:r>
          </a:p>
          <a:p>
            <a:pPr>
              <a:lnSpc>
                <a:spcPct val="80000"/>
              </a:lnSpc>
            </a:pPr>
            <a:r>
              <a:rPr lang="en-US" sz="1200" smtClean="0"/>
              <a:t>	Syndication</a:t>
            </a:r>
          </a:p>
          <a:p>
            <a:pPr>
              <a:lnSpc>
                <a:spcPct val="80000"/>
              </a:lnSpc>
            </a:pPr>
            <a:r>
              <a:rPr lang="en-US" sz="1200" smtClean="0"/>
              <a:t>	Funding/Interest</a:t>
            </a:r>
          </a:p>
          <a:p>
            <a:pPr>
              <a:lnSpc>
                <a:spcPct val="80000"/>
              </a:lnSpc>
            </a:pPr>
            <a:r>
              <a:rPr lang="en-US" sz="1200" smtClean="0"/>
              <a:t>	Legal</a:t>
            </a:r>
          </a:p>
        </p:txBody>
      </p:sp>
      <p:sp>
        <p:nvSpPr>
          <p:cNvPr id="110596" name="Text Box 4"/>
          <p:cNvSpPr txBox="1">
            <a:spLocks noChangeArrowheads="1"/>
          </p:cNvSpPr>
          <p:nvPr/>
        </p:nvSpPr>
        <p:spPr bwMode="auto">
          <a:xfrm>
            <a:off x="5105400" y="1295400"/>
            <a:ext cx="2895600" cy="639763"/>
          </a:xfrm>
          <a:prstGeom prst="rect">
            <a:avLst/>
          </a:prstGeom>
          <a:solidFill>
            <a:srgbClr val="FFFF66"/>
          </a:solidFill>
          <a:ln w="12700">
            <a:noFill/>
            <a:miter lim="800000"/>
            <a:headEnd type="none" w="sm" len="sm"/>
            <a:tailEnd type="none" w="sm" len="sm"/>
          </a:ln>
        </p:spPr>
        <p:txBody>
          <a:bodyPr>
            <a:spAutoFit/>
          </a:bodyPr>
          <a:lstStyle/>
          <a:p>
            <a:pPr eaLnBrk="0" hangingPunct="0">
              <a:spcBef>
                <a:spcPct val="50000"/>
              </a:spcBef>
            </a:pPr>
            <a:r>
              <a:rPr lang="en-US"/>
              <a:t>See the project finance folder to consider how these risks are defined and classified.</a:t>
            </a:r>
          </a:p>
        </p:txBody>
      </p:sp>
    </p:spTree>
  </p:cSld>
  <p:clrMapOvr>
    <a:masterClrMapping/>
  </p:clrMapOvr>
  <p:transition>
    <p:zoom/>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smtClean="0"/>
              <a:t>Analysis of Major Risks According to Phases of Project Finance</a:t>
            </a:r>
          </a:p>
        </p:txBody>
      </p:sp>
      <p:sp>
        <p:nvSpPr>
          <p:cNvPr id="111619" name="Rectangle 3"/>
          <p:cNvSpPr>
            <a:spLocks noGrp="1" noChangeArrowheads="1"/>
          </p:cNvSpPr>
          <p:nvPr>
            <p:ph type="body" idx="1"/>
          </p:nvPr>
        </p:nvSpPr>
        <p:spPr/>
        <p:txBody>
          <a:bodyPr/>
          <a:lstStyle/>
          <a:p>
            <a:pPr marL="342900" indent="-342900">
              <a:lnSpc>
                <a:spcPct val="80000"/>
              </a:lnSpc>
            </a:pPr>
            <a:r>
              <a:rPr lang="en-US" sz="1800" smtClean="0"/>
              <a:t>Risks During the Construction Phase</a:t>
            </a:r>
          </a:p>
          <a:p>
            <a:pPr marL="742950" lvl="1" indent="-285750">
              <a:lnSpc>
                <a:spcPct val="80000"/>
              </a:lnSpc>
            </a:pPr>
            <a:r>
              <a:rPr lang="en-US" sz="1600" smtClean="0"/>
              <a:t>Cost over-runs and delay in completion</a:t>
            </a:r>
          </a:p>
          <a:p>
            <a:pPr marL="742950" lvl="1" indent="-285750">
              <a:lnSpc>
                <a:spcPct val="80000"/>
              </a:lnSpc>
            </a:pPr>
            <a:r>
              <a:rPr lang="en-US" sz="1600" smtClean="0"/>
              <a:t>Performance of technology</a:t>
            </a:r>
          </a:p>
          <a:p>
            <a:pPr marL="742950" lvl="1" indent="-285750">
              <a:lnSpc>
                <a:spcPct val="80000"/>
              </a:lnSpc>
            </a:pPr>
            <a:r>
              <a:rPr lang="en-US" sz="1600" smtClean="0"/>
              <a:t>Environmental and political risks</a:t>
            </a:r>
          </a:p>
          <a:p>
            <a:pPr marL="742950" lvl="1" indent="-285750">
              <a:lnSpc>
                <a:spcPct val="80000"/>
              </a:lnSpc>
            </a:pPr>
            <a:r>
              <a:rPr lang="en-US" sz="1600" smtClean="0"/>
              <a:t>Credit quality and experience of contractor</a:t>
            </a:r>
          </a:p>
          <a:p>
            <a:pPr marL="742950" lvl="1" indent="-285750">
              <a:lnSpc>
                <a:spcPct val="80000"/>
              </a:lnSpc>
            </a:pPr>
            <a:r>
              <a:rPr lang="en-US" sz="1600" smtClean="0"/>
              <a:t>Legal and other costs</a:t>
            </a:r>
          </a:p>
          <a:p>
            <a:pPr marL="742950" lvl="1" indent="-285750">
              <a:lnSpc>
                <a:spcPct val="80000"/>
              </a:lnSpc>
            </a:pPr>
            <a:r>
              <a:rPr lang="en-US" sz="1600" smtClean="0"/>
              <a:t>Mitigation </a:t>
            </a:r>
          </a:p>
          <a:p>
            <a:pPr marL="1143000" lvl="2" indent="-228600">
              <a:lnSpc>
                <a:spcPct val="80000"/>
              </a:lnSpc>
            </a:pPr>
            <a:r>
              <a:rPr lang="en-US" sz="1400" smtClean="0"/>
              <a:t>Use of fixed price, date certain turn-key contracts</a:t>
            </a:r>
          </a:p>
          <a:p>
            <a:pPr marL="1143000" lvl="2" indent="-228600">
              <a:lnSpc>
                <a:spcPct val="80000"/>
              </a:lnSpc>
            </a:pPr>
            <a:r>
              <a:rPr lang="en-US" sz="1400" smtClean="0"/>
              <a:t>Sponsor support and limited recourse</a:t>
            </a:r>
          </a:p>
          <a:p>
            <a:pPr marL="342900" indent="-342900">
              <a:lnSpc>
                <a:spcPct val="80000"/>
              </a:lnSpc>
            </a:pPr>
            <a:r>
              <a:rPr lang="en-US" sz="1800" smtClean="0"/>
              <a:t>Risks After Completion</a:t>
            </a:r>
          </a:p>
          <a:p>
            <a:pPr marL="742950" lvl="1" indent="-285750">
              <a:lnSpc>
                <a:spcPct val="80000"/>
              </a:lnSpc>
            </a:pPr>
            <a:r>
              <a:rPr lang="en-US" sz="1600" smtClean="0"/>
              <a:t>Price and contract sustainability</a:t>
            </a:r>
          </a:p>
          <a:p>
            <a:pPr marL="742950" lvl="1" indent="-285750">
              <a:lnSpc>
                <a:spcPct val="80000"/>
              </a:lnSpc>
            </a:pPr>
            <a:r>
              <a:rPr lang="en-US" sz="1600" smtClean="0"/>
              <a:t>Volume and traffic</a:t>
            </a:r>
          </a:p>
          <a:p>
            <a:pPr marL="742950" lvl="1" indent="-285750">
              <a:lnSpc>
                <a:spcPct val="80000"/>
              </a:lnSpc>
            </a:pPr>
            <a:r>
              <a:rPr lang="en-US" sz="1600" smtClean="0"/>
              <a:t>Operating cost, technology performance and other costs</a:t>
            </a:r>
          </a:p>
        </p:txBody>
      </p: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Risk Analysis in Project Finance Models</a:t>
            </a:r>
          </a:p>
        </p:txBody>
      </p:sp>
      <p:sp>
        <p:nvSpPr>
          <p:cNvPr id="15363" name="Rectangle 3"/>
          <p:cNvSpPr>
            <a:spLocks noGrp="1" noChangeArrowheads="1"/>
          </p:cNvSpPr>
          <p:nvPr>
            <p:ph type="body" idx="1"/>
          </p:nvPr>
        </p:nvSpPr>
        <p:spPr/>
        <p:txBody>
          <a:bodyPr/>
          <a:lstStyle/>
          <a:p>
            <a:pPr marL="342900" indent="-342900"/>
            <a:r>
              <a:rPr lang="en-US" smtClean="0"/>
              <a:t>Project finance analysis to a large degree involves identifying, allocating and mitigating risk.  One must therefore be able first to identify risks and then to measure how effective the contracts and other mitigating factors (covenant, debt service reserve, liquidated damage) are in managing risk.</a:t>
            </a:r>
          </a:p>
          <a:p>
            <a:pPr marL="342900" indent="-342900"/>
            <a:r>
              <a:rPr lang="en-US" b="1" i="1" smtClean="0"/>
              <a:t>Project Finance Adage:</a:t>
            </a:r>
          </a:p>
          <a:p>
            <a:pPr marL="742950" lvl="1" indent="-285750"/>
            <a:r>
              <a:rPr lang="en-US" smtClean="0"/>
              <a:t>At the beginning of the project</a:t>
            </a:r>
          </a:p>
          <a:p>
            <a:pPr marL="1143000" lvl="2" indent="-228600"/>
            <a:r>
              <a:rPr lang="en-US" smtClean="0"/>
              <a:t>Lender has the money</a:t>
            </a:r>
          </a:p>
          <a:p>
            <a:pPr marL="1143000" lvl="2" indent="-228600"/>
            <a:r>
              <a:rPr lang="en-US" smtClean="0"/>
              <a:t>Developer has the experience</a:t>
            </a:r>
          </a:p>
          <a:p>
            <a:pPr marL="742950" lvl="1" indent="-285750"/>
            <a:r>
              <a:rPr lang="en-US" smtClean="0"/>
              <a:t>At the end of the project</a:t>
            </a:r>
          </a:p>
          <a:p>
            <a:pPr marL="1143000" lvl="2" indent="-228600"/>
            <a:r>
              <a:rPr lang="en-US" smtClean="0"/>
              <a:t>Developer has the money</a:t>
            </a:r>
          </a:p>
          <a:p>
            <a:pPr marL="1143000" lvl="2" indent="-228600"/>
            <a:r>
              <a:rPr lang="en-US" smtClean="0"/>
              <a:t>Lender has the experience</a:t>
            </a:r>
          </a:p>
        </p:txBody>
      </p:sp>
    </p:spTree>
  </p:cSld>
  <p:clrMapOvr>
    <a:masterClrMapping/>
  </p:clrMapOvr>
  <p:transition>
    <p:zoom/>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smtClean="0"/>
              <a:t>Export Credit Rating Agency Risk Classification</a:t>
            </a:r>
          </a:p>
        </p:txBody>
      </p:sp>
      <p:sp>
        <p:nvSpPr>
          <p:cNvPr id="112643" name="Rectangle 3"/>
          <p:cNvSpPr>
            <a:spLocks noGrp="1" noChangeArrowheads="1"/>
          </p:cNvSpPr>
          <p:nvPr>
            <p:ph type="body" idx="1"/>
          </p:nvPr>
        </p:nvSpPr>
        <p:spPr/>
        <p:txBody>
          <a:bodyPr/>
          <a:lstStyle/>
          <a:p>
            <a:pPr>
              <a:lnSpc>
                <a:spcPct val="80000"/>
              </a:lnSpc>
            </a:pPr>
            <a:r>
              <a:rPr lang="en-US" sz="1600" smtClean="0"/>
              <a:t>General Project</a:t>
            </a:r>
          </a:p>
          <a:p>
            <a:pPr lvl="1">
              <a:lnSpc>
                <a:spcPct val="80000"/>
              </a:lnSpc>
            </a:pPr>
            <a:r>
              <a:rPr lang="en-US" sz="1400" smtClean="0"/>
              <a:t>Should have long-term contracts from credit worthy entities</a:t>
            </a:r>
          </a:p>
          <a:p>
            <a:pPr lvl="2">
              <a:lnSpc>
                <a:spcPct val="80000"/>
              </a:lnSpc>
            </a:pPr>
            <a:r>
              <a:rPr lang="en-US" sz="1200" smtClean="0"/>
              <a:t>For output, input, O&amp;M</a:t>
            </a:r>
          </a:p>
          <a:p>
            <a:pPr lvl="2">
              <a:lnSpc>
                <a:spcPct val="80000"/>
              </a:lnSpc>
            </a:pPr>
            <a:r>
              <a:rPr lang="en-US" sz="1200" smtClean="0"/>
              <a:t>Extend beyond the term of the financing</a:t>
            </a:r>
          </a:p>
          <a:p>
            <a:pPr lvl="1">
              <a:lnSpc>
                <a:spcPct val="80000"/>
              </a:lnSpc>
            </a:pPr>
            <a:r>
              <a:rPr lang="en-US" sz="1400" smtClean="0"/>
              <a:t>Appropriate allocation of risk to parties best suited to take risks</a:t>
            </a:r>
          </a:p>
          <a:p>
            <a:pPr lvl="2">
              <a:lnSpc>
                <a:spcPct val="80000"/>
              </a:lnSpc>
            </a:pPr>
            <a:r>
              <a:rPr lang="en-US" sz="1200" smtClean="0"/>
              <a:t>Sensitivity analysis to assure that DSCR is sufficient to ensure uninterrupted debt service</a:t>
            </a:r>
          </a:p>
          <a:p>
            <a:pPr lvl="2">
              <a:lnSpc>
                <a:spcPct val="80000"/>
              </a:lnSpc>
            </a:pPr>
            <a:r>
              <a:rPr lang="en-US" sz="1200" smtClean="0"/>
              <a:t>Similar project cost to others in the market</a:t>
            </a:r>
          </a:p>
          <a:p>
            <a:pPr lvl="2">
              <a:lnSpc>
                <a:spcPct val="80000"/>
              </a:lnSpc>
            </a:pPr>
            <a:r>
              <a:rPr lang="en-US" sz="1200" smtClean="0"/>
              <a:t>Product pricing should reflect market-based financing</a:t>
            </a:r>
          </a:p>
          <a:p>
            <a:pPr lvl="2">
              <a:lnSpc>
                <a:spcPct val="80000"/>
              </a:lnSpc>
            </a:pPr>
            <a:r>
              <a:rPr lang="en-US" sz="1200" smtClean="0"/>
              <a:t>Mitigate exchange rate risk through denominating revenues in appropriate currency</a:t>
            </a:r>
          </a:p>
          <a:p>
            <a:pPr lvl="1">
              <a:lnSpc>
                <a:spcPct val="80000"/>
              </a:lnSpc>
            </a:pPr>
            <a:r>
              <a:rPr lang="en-US" sz="1400" smtClean="0"/>
              <a:t>Participants</a:t>
            </a:r>
          </a:p>
          <a:p>
            <a:pPr lvl="2">
              <a:lnSpc>
                <a:spcPct val="80000"/>
              </a:lnSpc>
            </a:pPr>
            <a:r>
              <a:rPr lang="en-US" sz="1200" smtClean="0"/>
              <a:t>Demonstrate technical, managerial and financial capabilities</a:t>
            </a:r>
          </a:p>
          <a:p>
            <a:pPr lvl="1">
              <a:lnSpc>
                <a:spcPct val="80000"/>
              </a:lnSpc>
            </a:pPr>
            <a:r>
              <a:rPr lang="en-US" sz="1400" smtClean="0"/>
              <a:t>Technical</a:t>
            </a:r>
          </a:p>
          <a:p>
            <a:pPr lvl="2">
              <a:lnSpc>
                <a:spcPct val="80000"/>
              </a:lnSpc>
            </a:pPr>
            <a:r>
              <a:rPr lang="en-US" sz="1200" smtClean="0"/>
              <a:t>Proven reliable technology</a:t>
            </a:r>
          </a:p>
          <a:p>
            <a:pPr lvl="2">
              <a:lnSpc>
                <a:spcPct val="80000"/>
              </a:lnSpc>
            </a:pPr>
            <a:r>
              <a:rPr lang="en-US" sz="1200" smtClean="0"/>
              <a:t>Feasibility study</a:t>
            </a:r>
          </a:p>
          <a:p>
            <a:pPr lvl="1">
              <a:lnSpc>
                <a:spcPct val="80000"/>
              </a:lnSpc>
            </a:pPr>
            <a:r>
              <a:rPr lang="en-US" sz="1400" smtClean="0"/>
              <a:t>Host Country</a:t>
            </a:r>
          </a:p>
          <a:p>
            <a:pPr lvl="2">
              <a:lnSpc>
                <a:spcPct val="80000"/>
              </a:lnSpc>
            </a:pPr>
            <a:r>
              <a:rPr lang="en-US" sz="1200" smtClean="0"/>
              <a:t>Commitment to proceeding, Legal and regulatory</a:t>
            </a:r>
          </a:p>
        </p:txBody>
      </p:sp>
    </p:spTree>
  </p:cSld>
  <p:clrMapOvr>
    <a:masterClrMapping/>
  </p:clrMapOvr>
  <p:transition>
    <p:zoom/>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n-US" smtClean="0"/>
              <a:t>Analysis of Major Risks According to Phases of Project Finance</a:t>
            </a:r>
          </a:p>
        </p:txBody>
      </p:sp>
      <p:sp>
        <p:nvSpPr>
          <p:cNvPr id="113667" name="Rectangle 3"/>
          <p:cNvSpPr>
            <a:spLocks noGrp="1" noChangeArrowheads="1"/>
          </p:cNvSpPr>
          <p:nvPr>
            <p:ph type="body" idx="1"/>
          </p:nvPr>
        </p:nvSpPr>
        <p:spPr/>
        <p:txBody>
          <a:bodyPr/>
          <a:lstStyle/>
          <a:p>
            <a:pPr>
              <a:lnSpc>
                <a:spcPct val="80000"/>
              </a:lnSpc>
            </a:pPr>
            <a:r>
              <a:rPr lang="en-US" sz="1800" smtClean="0"/>
              <a:t>Revenue Risk</a:t>
            </a:r>
          </a:p>
          <a:p>
            <a:pPr lvl="1">
              <a:lnSpc>
                <a:spcPct val="80000"/>
              </a:lnSpc>
            </a:pPr>
            <a:r>
              <a:rPr lang="en-US" sz="1600" smtClean="0"/>
              <a:t>Commodity price (Non-contract projects)</a:t>
            </a:r>
          </a:p>
          <a:p>
            <a:pPr lvl="2">
              <a:lnSpc>
                <a:spcPct val="80000"/>
              </a:lnSpc>
            </a:pPr>
            <a:r>
              <a:rPr lang="en-US" sz="1400" smtClean="0"/>
              <a:t>Production costs and capacity expansion</a:t>
            </a:r>
          </a:p>
          <a:p>
            <a:pPr lvl="2">
              <a:lnSpc>
                <a:spcPct val="80000"/>
              </a:lnSpc>
            </a:pPr>
            <a:r>
              <a:rPr lang="en-US" sz="1400" smtClean="0"/>
              <a:t>Historic prices and volatility</a:t>
            </a:r>
          </a:p>
          <a:p>
            <a:pPr lvl="2">
              <a:lnSpc>
                <a:spcPct val="80000"/>
              </a:lnSpc>
            </a:pPr>
            <a:r>
              <a:rPr lang="en-US" sz="1400" smtClean="0"/>
              <a:t>Price trends and long-term equilibrium</a:t>
            </a:r>
          </a:p>
          <a:p>
            <a:pPr lvl="2">
              <a:lnSpc>
                <a:spcPct val="80000"/>
              </a:lnSpc>
            </a:pPr>
            <a:r>
              <a:rPr lang="en-US" sz="1400" smtClean="0"/>
              <a:t>Industry productivity and technology changes</a:t>
            </a:r>
          </a:p>
          <a:p>
            <a:pPr lvl="1">
              <a:lnSpc>
                <a:spcPct val="80000"/>
              </a:lnSpc>
            </a:pPr>
            <a:r>
              <a:rPr lang="en-US" sz="1600" smtClean="0"/>
              <a:t>Volume</a:t>
            </a:r>
          </a:p>
          <a:p>
            <a:pPr lvl="2">
              <a:lnSpc>
                <a:spcPct val="80000"/>
              </a:lnSpc>
            </a:pPr>
            <a:r>
              <a:rPr lang="en-US" sz="1400" smtClean="0"/>
              <a:t>Price elasticity</a:t>
            </a:r>
          </a:p>
          <a:p>
            <a:pPr lvl="2">
              <a:lnSpc>
                <a:spcPct val="80000"/>
              </a:lnSpc>
            </a:pPr>
            <a:r>
              <a:rPr lang="en-US" sz="1400" smtClean="0"/>
              <a:t>Short-term marginal cost of production</a:t>
            </a:r>
          </a:p>
          <a:p>
            <a:pPr lvl="2">
              <a:lnSpc>
                <a:spcPct val="80000"/>
              </a:lnSpc>
            </a:pPr>
            <a:r>
              <a:rPr lang="en-US" sz="1400" smtClean="0"/>
              <a:t>Substitutes and product differentiation</a:t>
            </a:r>
          </a:p>
          <a:p>
            <a:pPr lvl="1">
              <a:lnSpc>
                <a:spcPct val="80000"/>
              </a:lnSpc>
            </a:pPr>
            <a:r>
              <a:rPr lang="en-US" sz="1600" smtClean="0"/>
              <a:t>Contract sustainability</a:t>
            </a:r>
          </a:p>
          <a:p>
            <a:pPr lvl="2">
              <a:lnSpc>
                <a:spcPct val="80000"/>
              </a:lnSpc>
            </a:pPr>
            <a:r>
              <a:rPr lang="en-US" sz="1400" smtClean="0"/>
              <a:t>Credit quality of off-taker</a:t>
            </a:r>
          </a:p>
          <a:p>
            <a:pPr lvl="2">
              <a:lnSpc>
                <a:spcPct val="80000"/>
              </a:lnSpc>
            </a:pPr>
            <a:r>
              <a:rPr lang="en-US" sz="1400" smtClean="0"/>
              <a:t>Economic viability of project</a:t>
            </a:r>
          </a:p>
          <a:p>
            <a:pPr lvl="2">
              <a:lnSpc>
                <a:spcPct val="80000"/>
              </a:lnSpc>
            </a:pPr>
            <a:r>
              <a:rPr lang="en-US" sz="1400" smtClean="0"/>
              <a:t>Legal structure</a:t>
            </a:r>
          </a:p>
        </p:txBody>
      </p:sp>
    </p:spTree>
  </p:cSld>
  <p:clrMapOvr>
    <a:masterClrMapping/>
  </p:clrMapOvr>
  <p:transition>
    <p:zoom/>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n-US" smtClean="0"/>
              <a:t>Analysis of Major Risks</a:t>
            </a:r>
          </a:p>
        </p:txBody>
      </p:sp>
      <p:sp>
        <p:nvSpPr>
          <p:cNvPr id="114691" name="Rectangle 3"/>
          <p:cNvSpPr>
            <a:spLocks noGrp="1" noChangeArrowheads="1"/>
          </p:cNvSpPr>
          <p:nvPr>
            <p:ph type="body" idx="1"/>
          </p:nvPr>
        </p:nvSpPr>
        <p:spPr/>
        <p:txBody>
          <a:bodyPr/>
          <a:lstStyle/>
          <a:p>
            <a:pPr>
              <a:lnSpc>
                <a:spcPct val="80000"/>
              </a:lnSpc>
            </a:pPr>
            <a:r>
              <a:rPr lang="en-US" sz="1800" smtClean="0"/>
              <a:t>Revenue Risk continued</a:t>
            </a:r>
          </a:p>
          <a:p>
            <a:pPr lvl="1">
              <a:lnSpc>
                <a:spcPct val="80000"/>
              </a:lnSpc>
            </a:pPr>
            <a:r>
              <a:rPr lang="en-US" sz="1600" smtClean="0"/>
              <a:t>Mitigation</a:t>
            </a:r>
          </a:p>
          <a:p>
            <a:pPr lvl="2">
              <a:lnSpc>
                <a:spcPct val="80000"/>
              </a:lnSpc>
            </a:pPr>
            <a:r>
              <a:rPr lang="en-US" sz="1400" smtClean="0"/>
              <a:t>Hedging of commodity prices</a:t>
            </a:r>
          </a:p>
          <a:p>
            <a:pPr lvl="2">
              <a:lnSpc>
                <a:spcPct val="80000"/>
              </a:lnSpc>
            </a:pPr>
            <a:r>
              <a:rPr lang="en-US" sz="1400" smtClean="0"/>
              <a:t>Size of project relative to off-taker</a:t>
            </a:r>
          </a:p>
          <a:p>
            <a:pPr lvl="2">
              <a:lnSpc>
                <a:spcPct val="80000"/>
              </a:lnSpc>
            </a:pPr>
            <a:r>
              <a:rPr lang="en-US" sz="1400" smtClean="0"/>
              <a:t>Risk insurance for contract performance</a:t>
            </a:r>
          </a:p>
          <a:p>
            <a:pPr>
              <a:lnSpc>
                <a:spcPct val="80000"/>
              </a:lnSpc>
            </a:pPr>
            <a:r>
              <a:rPr lang="en-US" sz="1800" smtClean="0"/>
              <a:t>Operating Cost Risk</a:t>
            </a:r>
          </a:p>
          <a:p>
            <a:pPr lvl="1">
              <a:lnSpc>
                <a:spcPct val="80000"/>
              </a:lnSpc>
            </a:pPr>
            <a:r>
              <a:rPr lang="en-US" sz="1600" smtClean="0"/>
              <a:t>Technology Risk</a:t>
            </a:r>
          </a:p>
          <a:p>
            <a:pPr lvl="2">
              <a:lnSpc>
                <a:spcPct val="80000"/>
              </a:lnSpc>
            </a:pPr>
            <a:r>
              <a:rPr lang="en-US" sz="1400" smtClean="0"/>
              <a:t>Breakdown, repairs and scheduled maintenance</a:t>
            </a:r>
          </a:p>
          <a:p>
            <a:pPr lvl="2">
              <a:lnSpc>
                <a:spcPct val="80000"/>
              </a:lnSpc>
            </a:pPr>
            <a:r>
              <a:rPr lang="en-US" sz="1400" smtClean="0"/>
              <a:t>Future increases in productivity</a:t>
            </a:r>
          </a:p>
          <a:p>
            <a:pPr lvl="2">
              <a:lnSpc>
                <a:spcPct val="80000"/>
              </a:lnSpc>
            </a:pPr>
            <a:r>
              <a:rPr lang="en-US" sz="1400" smtClean="0"/>
              <a:t>Technology changes that reduce competitiveness</a:t>
            </a:r>
          </a:p>
          <a:p>
            <a:pPr lvl="1">
              <a:lnSpc>
                <a:spcPct val="80000"/>
              </a:lnSpc>
            </a:pPr>
            <a:r>
              <a:rPr lang="en-US" sz="1600" smtClean="0"/>
              <a:t>Foreign Currency and Political Risk</a:t>
            </a:r>
          </a:p>
          <a:p>
            <a:pPr lvl="2">
              <a:lnSpc>
                <a:spcPct val="80000"/>
              </a:lnSpc>
            </a:pPr>
            <a:r>
              <a:rPr lang="en-US" sz="1400" smtClean="0"/>
              <a:t>Exchange rate risk</a:t>
            </a:r>
          </a:p>
          <a:p>
            <a:pPr lvl="2">
              <a:lnSpc>
                <a:spcPct val="80000"/>
              </a:lnSpc>
            </a:pPr>
            <a:r>
              <a:rPr lang="en-US" sz="1400" smtClean="0"/>
              <a:t>Contract risks and law changes</a:t>
            </a:r>
          </a:p>
          <a:p>
            <a:pPr lvl="2">
              <a:lnSpc>
                <a:spcPct val="80000"/>
              </a:lnSpc>
            </a:pPr>
            <a:r>
              <a:rPr lang="en-US" sz="1400" smtClean="0"/>
              <a:t>Expropriation</a:t>
            </a:r>
          </a:p>
        </p:txBody>
      </p:sp>
    </p:spTree>
  </p:cSld>
  <p:clrMapOvr>
    <a:masterClrMapping/>
  </p:clrMapOvr>
  <p:transition>
    <p:zoom/>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n-US" smtClean="0"/>
              <a:t>Risk Mitigation and Checklist</a:t>
            </a:r>
          </a:p>
        </p:txBody>
      </p:sp>
      <p:sp>
        <p:nvSpPr>
          <p:cNvPr id="115715" name="Rectangle 3"/>
          <p:cNvSpPr>
            <a:spLocks noGrp="1" noChangeArrowheads="1"/>
          </p:cNvSpPr>
          <p:nvPr>
            <p:ph type="body" idx="1"/>
          </p:nvPr>
        </p:nvSpPr>
        <p:spPr/>
        <p:txBody>
          <a:bodyPr/>
          <a:lstStyle/>
          <a:p>
            <a:pPr>
              <a:lnSpc>
                <a:spcPct val="80000"/>
              </a:lnSpc>
            </a:pPr>
            <a:r>
              <a:rPr lang="en-US" sz="1800" smtClean="0"/>
              <a:t>This section discusses mitigation of risk in a similar order as the discussion of project risks above:</a:t>
            </a:r>
          </a:p>
          <a:p>
            <a:pPr lvl="1">
              <a:lnSpc>
                <a:spcPct val="80000"/>
              </a:lnSpc>
            </a:pPr>
            <a:r>
              <a:rPr lang="en-US" sz="1600" smtClean="0"/>
              <a:t>Mitigation of construction risk with EPC contracts and Insurance</a:t>
            </a:r>
          </a:p>
          <a:p>
            <a:pPr lvl="1">
              <a:lnSpc>
                <a:spcPct val="80000"/>
              </a:lnSpc>
            </a:pPr>
            <a:r>
              <a:rPr lang="en-US" sz="1600" smtClean="0"/>
              <a:t>Mitigation of revenue and operating cost risk with contracts</a:t>
            </a:r>
          </a:p>
          <a:p>
            <a:pPr lvl="1">
              <a:lnSpc>
                <a:spcPct val="80000"/>
              </a:lnSpc>
            </a:pPr>
            <a:r>
              <a:rPr lang="en-US" sz="1600" smtClean="0"/>
              <a:t>Mitigation of market risks through hedging and other techniques</a:t>
            </a:r>
          </a:p>
          <a:p>
            <a:pPr>
              <a:lnSpc>
                <a:spcPct val="80000"/>
              </a:lnSpc>
            </a:pPr>
            <a:r>
              <a:rPr lang="en-US" sz="1800" smtClean="0"/>
              <a:t>In analyzing risks, a technique often used is to list the risk category, the specific risks of the project in each category and the mitigation of the risks.</a:t>
            </a:r>
          </a:p>
          <a:p>
            <a:pPr lvl="1">
              <a:lnSpc>
                <a:spcPct val="80000"/>
              </a:lnSpc>
            </a:pPr>
            <a:r>
              <a:rPr lang="en-US" sz="1600" smtClean="0"/>
              <a:t>Funders’ approach is that risks should be allocated to those best able to bear them, e.g.:</a:t>
            </a:r>
          </a:p>
          <a:p>
            <a:pPr lvl="2">
              <a:lnSpc>
                <a:spcPct val="80000"/>
              </a:lnSpc>
            </a:pPr>
            <a:r>
              <a:rPr lang="en-US" sz="1400" smtClean="0"/>
              <a:t>Authority</a:t>
            </a:r>
          </a:p>
          <a:p>
            <a:pPr lvl="2">
              <a:lnSpc>
                <a:spcPct val="80000"/>
              </a:lnSpc>
            </a:pPr>
            <a:r>
              <a:rPr lang="en-US" sz="1400" smtClean="0"/>
              <a:t>Sub-contractors (construction / FM)</a:t>
            </a:r>
          </a:p>
          <a:p>
            <a:pPr lvl="2">
              <a:lnSpc>
                <a:spcPct val="80000"/>
              </a:lnSpc>
            </a:pPr>
            <a:r>
              <a:rPr lang="en-US" sz="1400" smtClean="0"/>
              <a:t>Insurance</a:t>
            </a:r>
          </a:p>
          <a:p>
            <a:pPr lvl="2">
              <a:lnSpc>
                <a:spcPct val="80000"/>
              </a:lnSpc>
            </a:pPr>
            <a:r>
              <a:rPr lang="en-US" sz="1400" smtClean="0"/>
              <a:t>Project company’s investors</a:t>
            </a:r>
          </a:p>
          <a:p>
            <a:pPr lvl="2">
              <a:lnSpc>
                <a:spcPct val="80000"/>
              </a:lnSpc>
            </a:pPr>
            <a:r>
              <a:rPr lang="en-US" sz="1400" smtClean="0"/>
              <a:t>And last of all to the funders</a:t>
            </a:r>
          </a:p>
        </p:txBody>
      </p:sp>
    </p:spTree>
  </p:cSld>
  <p:clrMapOvr>
    <a:masterClrMapping/>
  </p:clrMapOvr>
  <p:transition>
    <p:zoom/>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US" smtClean="0"/>
              <a:t>Resources and Contacts</a:t>
            </a:r>
          </a:p>
        </p:txBody>
      </p:sp>
      <p:sp>
        <p:nvSpPr>
          <p:cNvPr id="116739" name="Rectangle 3"/>
          <p:cNvSpPr>
            <a:spLocks noGrp="1" noChangeArrowheads="1"/>
          </p:cNvSpPr>
          <p:nvPr>
            <p:ph type="body" idx="1"/>
          </p:nvPr>
        </p:nvSpPr>
        <p:spPr/>
        <p:txBody>
          <a:bodyPr/>
          <a:lstStyle/>
          <a:p>
            <a:pPr>
              <a:lnSpc>
                <a:spcPct val="90000"/>
              </a:lnSpc>
            </a:pPr>
            <a:r>
              <a:rPr lang="en-US" smtClean="0"/>
              <a:t>My contacts</a:t>
            </a:r>
          </a:p>
          <a:p>
            <a:pPr lvl="1">
              <a:lnSpc>
                <a:spcPct val="90000"/>
              </a:lnSpc>
            </a:pPr>
            <a:r>
              <a:rPr lang="en-US" smtClean="0"/>
              <a:t>Ed Bodmer</a:t>
            </a:r>
          </a:p>
          <a:p>
            <a:pPr lvl="1">
              <a:lnSpc>
                <a:spcPct val="90000"/>
              </a:lnSpc>
            </a:pPr>
            <a:r>
              <a:rPr lang="en-US" smtClean="0"/>
              <a:t>Phone: +001-630-886-2754</a:t>
            </a:r>
          </a:p>
          <a:p>
            <a:pPr lvl="1">
              <a:lnSpc>
                <a:spcPct val="90000"/>
              </a:lnSpc>
            </a:pPr>
            <a:r>
              <a:rPr lang="en-US" smtClean="0"/>
              <a:t>E-mail: </a:t>
            </a:r>
            <a:r>
              <a:rPr lang="en-US" smtClean="0">
                <a:hlinkClick r:id="rId2"/>
              </a:rPr>
              <a:t>edbodmer@aol.com</a:t>
            </a:r>
            <a:endParaRPr lang="en-US" smtClean="0"/>
          </a:p>
          <a:p>
            <a:pPr>
              <a:lnSpc>
                <a:spcPct val="90000"/>
              </a:lnSpc>
            </a:pPr>
            <a:r>
              <a:rPr lang="en-US" smtClean="0"/>
              <a:t>Other Sources</a:t>
            </a:r>
          </a:p>
          <a:p>
            <a:pPr lvl="1">
              <a:lnSpc>
                <a:spcPct val="90000"/>
              </a:lnSpc>
            </a:pPr>
            <a:r>
              <a:rPr lang="en-US" smtClean="0"/>
              <a:t>Financial Library – project finance case studies including Eurotunnel and Dabhol</a:t>
            </a:r>
          </a:p>
          <a:p>
            <a:pPr lvl="1">
              <a:lnSpc>
                <a:spcPct val="90000"/>
              </a:lnSpc>
            </a:pPr>
            <a:r>
              <a:rPr lang="en-US" smtClean="0"/>
              <a:t>Financial Library – Monte Carlo simulation analysis</a:t>
            </a:r>
          </a:p>
        </p:txBody>
      </p:sp>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Risk Matrix of Different Projects</a:t>
            </a:r>
          </a:p>
        </p:txBody>
      </p:sp>
      <p:sp>
        <p:nvSpPr>
          <p:cNvPr id="16387" name="Content Placeholder 4"/>
          <p:cNvSpPr>
            <a:spLocks noGrp="1"/>
          </p:cNvSpPr>
          <p:nvPr>
            <p:ph idx="1"/>
          </p:nvPr>
        </p:nvSpPr>
        <p:spPr/>
        <p:txBody>
          <a:bodyPr/>
          <a:lstStyle/>
          <a:p>
            <a:r>
              <a:rPr lang="en-US" smtClean="0"/>
              <a:t>Construction</a:t>
            </a:r>
          </a:p>
          <a:p>
            <a:r>
              <a:rPr lang="en-US" smtClean="0"/>
              <a:t>Volume</a:t>
            </a:r>
          </a:p>
          <a:p>
            <a:pPr lvl="1"/>
            <a:r>
              <a:rPr lang="en-US" smtClean="0"/>
              <a:t>Competiton</a:t>
            </a:r>
          </a:p>
          <a:p>
            <a:pPr lvl="1"/>
            <a:r>
              <a:rPr lang="en-US" smtClean="0"/>
              <a:t>Seaports 1</a:t>
            </a:r>
            <a:r>
              <a:rPr lang="en-US" baseline="30000" smtClean="0"/>
              <a:t>st</a:t>
            </a:r>
            <a:r>
              <a:rPr lang="en-US" smtClean="0"/>
              <a:t>, Airports 2</a:t>
            </a:r>
            <a:r>
              <a:rPr lang="en-US" baseline="30000" smtClean="0"/>
              <a:t>nd</a:t>
            </a:r>
            <a:r>
              <a:rPr lang="en-US" smtClean="0"/>
              <a:t>, Tollroads 3rd</a:t>
            </a:r>
          </a:p>
        </p:txBody>
      </p:sp>
    </p:spTree>
  </p:cSld>
  <p:clrMapOvr>
    <a:masterClrMapping/>
  </p:clrMapOvr>
  <p:transition>
    <p:zo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Consulting Reports</a:t>
            </a:r>
          </a:p>
        </p:txBody>
      </p:sp>
      <p:sp>
        <p:nvSpPr>
          <p:cNvPr id="17411" name="Rectangle 3"/>
          <p:cNvSpPr>
            <a:spLocks noGrp="1" noChangeArrowheads="1"/>
          </p:cNvSpPr>
          <p:nvPr>
            <p:ph type="body" idx="1"/>
          </p:nvPr>
        </p:nvSpPr>
        <p:spPr/>
        <p:txBody>
          <a:bodyPr/>
          <a:lstStyle/>
          <a:p>
            <a:r>
              <a:rPr lang="en-US" smtClean="0"/>
              <a:t>Consultants cannot tell Shell to go to hell if they want to work in the oil industry</a:t>
            </a:r>
          </a:p>
          <a:p>
            <a:r>
              <a:rPr lang="en-US" smtClean="0"/>
              <a:t>Engineers love their sector and dream that machines will work well</a:t>
            </a:r>
          </a:p>
          <a:p>
            <a:r>
              <a:rPr lang="en-US" smtClean="0"/>
              <a:t>Pay depends on how favorable to project</a:t>
            </a:r>
          </a:p>
          <a:p>
            <a:r>
              <a:rPr lang="en-US" smtClean="0"/>
              <a:t>Firms use their name without doing much work</a:t>
            </a:r>
          </a:p>
          <a:p>
            <a:r>
              <a:rPr lang="en-US" smtClean="0"/>
              <a:t>Repackage work done for others</a:t>
            </a:r>
          </a:p>
          <a:p>
            <a:r>
              <a:rPr lang="en-US" smtClean="0"/>
              <a:t>Consultants committed to get projects done in their country</a:t>
            </a:r>
          </a:p>
          <a:p>
            <a:endParaRPr lang="en-US" smtClean="0"/>
          </a:p>
        </p:txBody>
      </p:sp>
    </p:spTree>
  </p:cSld>
  <p:clrMapOvr>
    <a:masterClrMapping/>
  </p:clrMapOvr>
  <p:transition>
    <p:zo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The Risk Analysis Process in Project Finance</a:t>
            </a:r>
          </a:p>
        </p:txBody>
      </p:sp>
      <p:sp>
        <p:nvSpPr>
          <p:cNvPr id="18435" name="Rectangle 3"/>
          <p:cNvSpPr>
            <a:spLocks noGrp="1" noChangeArrowheads="1"/>
          </p:cNvSpPr>
          <p:nvPr>
            <p:ph type="body" idx="1"/>
          </p:nvPr>
        </p:nvSpPr>
        <p:spPr/>
        <p:txBody>
          <a:bodyPr/>
          <a:lstStyle/>
          <a:p>
            <a:r>
              <a:rPr lang="en-US" smtClean="0"/>
              <a:t>The Risk Analysis Process Involves:</a:t>
            </a:r>
          </a:p>
          <a:p>
            <a:pPr lvl="1"/>
            <a:r>
              <a:rPr lang="en-US" smtClean="0"/>
              <a:t>First, identify risks and classify them into various categories</a:t>
            </a:r>
          </a:p>
          <a:p>
            <a:pPr lvl="1"/>
            <a:r>
              <a:rPr lang="en-US" smtClean="0"/>
              <a:t>Next, determine which risks are mitigated through contracts</a:t>
            </a:r>
          </a:p>
          <a:p>
            <a:pPr lvl="2"/>
            <a:r>
              <a:rPr lang="en-US" smtClean="0"/>
              <a:t>Assess whether the counterparties will live up to contracts</a:t>
            </a:r>
          </a:p>
          <a:p>
            <a:pPr lvl="1"/>
            <a:r>
              <a:rPr lang="en-US" smtClean="0"/>
              <a:t>For the risks which are not mitigated through contracts or hedging</a:t>
            </a:r>
          </a:p>
          <a:p>
            <a:pPr lvl="2"/>
            <a:r>
              <a:rPr lang="en-US" smtClean="0"/>
              <a:t>Measure the potential variation through judgment and/or mathematical analysis</a:t>
            </a:r>
          </a:p>
          <a:p>
            <a:pPr lvl="2"/>
            <a:r>
              <a:rPr lang="en-US" smtClean="0"/>
              <a:t>Determine whether the debt can support the remaining risks through evaluation of the DSCR in downside and break-even cases</a:t>
            </a:r>
          </a:p>
        </p:txBody>
      </p:sp>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Objectives of Risk Analysis</a:t>
            </a:r>
          </a:p>
        </p:txBody>
      </p:sp>
      <p:sp>
        <p:nvSpPr>
          <p:cNvPr id="19459" name="Rectangle 3"/>
          <p:cNvSpPr>
            <a:spLocks noGrp="1" noChangeArrowheads="1"/>
          </p:cNvSpPr>
          <p:nvPr>
            <p:ph type="body" idx="1"/>
          </p:nvPr>
        </p:nvSpPr>
        <p:spPr/>
        <p:txBody>
          <a:bodyPr/>
          <a:lstStyle/>
          <a:p>
            <a:r>
              <a:rPr lang="en-US" smtClean="0"/>
              <a:t>Two Objectives</a:t>
            </a:r>
          </a:p>
          <a:p>
            <a:pPr lvl="1"/>
            <a:r>
              <a:rPr lang="en-US" smtClean="0"/>
              <a:t>Identify possible problems and evaluate if it is possible to lend to project</a:t>
            </a:r>
          </a:p>
          <a:p>
            <a:pPr lvl="1"/>
            <a:r>
              <a:rPr lang="en-US" smtClean="0"/>
              <a:t>Adjust the debt structuring alternatives according to the risks</a:t>
            </a:r>
          </a:p>
          <a:p>
            <a:pPr lvl="1"/>
            <a:endParaRPr lang="en-US" smtClean="0"/>
          </a:p>
        </p:txBody>
      </p:sp>
    </p:spTree>
  </p:cSld>
  <p:clrMapOvr>
    <a:masterClrMapping/>
  </p:clrMapOvr>
  <p:transition>
    <p:zo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Example of Risk Allocation Table</a:t>
            </a:r>
          </a:p>
        </p:txBody>
      </p:sp>
      <p:pic>
        <p:nvPicPr>
          <p:cNvPr id="20483" name="Picture 4"/>
          <p:cNvPicPr>
            <a:picLocks noChangeAspect="1" noChangeArrowheads="1"/>
          </p:cNvPicPr>
          <p:nvPr/>
        </p:nvPicPr>
        <p:blipFill>
          <a:blip r:embed="rId2" cstate="print"/>
          <a:srcRect/>
          <a:stretch>
            <a:fillRect/>
          </a:stretch>
        </p:blipFill>
        <p:spPr bwMode="auto">
          <a:xfrm>
            <a:off x="228600" y="1447800"/>
            <a:ext cx="8610600" cy="4618038"/>
          </a:xfrm>
          <a:prstGeom prst="rect">
            <a:avLst/>
          </a:prstGeom>
          <a:noFill/>
          <a:ln w="12700">
            <a:noFill/>
            <a:miter lim="800000"/>
            <a:headEnd type="none" w="sm" len="sm"/>
            <a:tailEnd type="none" w="lg" len="lg"/>
          </a:ln>
        </p:spPr>
      </p:pic>
    </p:spTree>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Format of Risk Allocation Table</a:t>
            </a:r>
          </a:p>
        </p:txBody>
      </p:sp>
      <p:sp>
        <p:nvSpPr>
          <p:cNvPr id="21507" name="Rectangle 3"/>
          <p:cNvSpPr>
            <a:spLocks noGrp="1" noChangeArrowheads="1"/>
          </p:cNvSpPr>
          <p:nvPr>
            <p:ph type="body" idx="1"/>
          </p:nvPr>
        </p:nvSpPr>
        <p:spPr/>
        <p:txBody>
          <a:bodyPr/>
          <a:lstStyle/>
          <a:p>
            <a:r>
              <a:rPr lang="en-US" smtClean="0"/>
              <a:t>The risk allocation table could include</a:t>
            </a:r>
          </a:p>
          <a:p>
            <a:pPr lvl="1"/>
            <a:r>
              <a:rPr lang="en-US" smtClean="0"/>
              <a:t>Risk Heading</a:t>
            </a:r>
          </a:p>
          <a:p>
            <a:pPr lvl="1"/>
            <a:r>
              <a:rPr lang="en-US" smtClean="0"/>
              <a:t>Nature of the event that can go wrong</a:t>
            </a:r>
          </a:p>
          <a:p>
            <a:pPr lvl="1"/>
            <a:r>
              <a:rPr lang="en-US" smtClean="0"/>
              <a:t>Consequences and magnitude of problem</a:t>
            </a:r>
          </a:p>
          <a:p>
            <a:pPr lvl="1"/>
            <a:r>
              <a:rPr lang="en-US" smtClean="0"/>
              <a:t>Mitigation and method of resolution</a:t>
            </a:r>
          </a:p>
          <a:p>
            <a:pPr lvl="1"/>
            <a:r>
              <a:rPr lang="en-US" smtClean="0"/>
              <a:t>Desired outcome</a:t>
            </a:r>
          </a:p>
        </p:txBody>
      </p:sp>
    </p:spTree>
  </p:cSld>
  <p:clrMapOvr>
    <a:masterClrMapping/>
  </p:clrMapOvr>
  <p:transition>
    <p:zo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Alternative Risk Classifications</a:t>
            </a:r>
          </a:p>
        </p:txBody>
      </p:sp>
      <p:sp>
        <p:nvSpPr>
          <p:cNvPr id="22531" name="Rectangle 3"/>
          <p:cNvSpPr>
            <a:spLocks noGrp="1" noChangeArrowheads="1"/>
          </p:cNvSpPr>
          <p:nvPr>
            <p:ph type="body" idx="1"/>
          </p:nvPr>
        </p:nvSpPr>
        <p:spPr/>
        <p:txBody>
          <a:bodyPr/>
          <a:lstStyle/>
          <a:p>
            <a:r>
              <a:rPr lang="en-US" sz="1800" smtClean="0"/>
              <a:t>There are many ways to classify risk.  (Arguing about which way to classify risks is not very interesting.) Some of the alternatives include:</a:t>
            </a:r>
          </a:p>
          <a:p>
            <a:pPr lvl="1"/>
            <a:r>
              <a:rPr lang="en-US" sz="1600" smtClean="0"/>
              <a:t>Construction period versus operation risks according to the phases of project finance</a:t>
            </a:r>
          </a:p>
          <a:p>
            <a:pPr lvl="2"/>
            <a:r>
              <a:rPr lang="en-US" sz="1400" smtClean="0"/>
              <a:t>Construction risks include technological risks while operation risks include market risks.</a:t>
            </a:r>
          </a:p>
          <a:p>
            <a:pPr lvl="1"/>
            <a:r>
              <a:rPr lang="en-US" sz="1600" smtClean="0"/>
              <a:t>Risks associated with free cash flow and financing cash flow</a:t>
            </a:r>
          </a:p>
          <a:p>
            <a:pPr lvl="1"/>
            <a:r>
              <a:rPr lang="en-US" sz="1600" smtClean="0"/>
              <a:t>Project risks, financial risks and political risks (Yescombe)</a:t>
            </a:r>
          </a:p>
          <a:p>
            <a:pPr lvl="1"/>
            <a:r>
              <a:rPr lang="en-US" sz="1600" smtClean="0"/>
              <a:t>16 risks in project finance (Tinsley)</a:t>
            </a:r>
          </a:p>
          <a:p>
            <a:pPr lvl="1"/>
            <a:r>
              <a:rPr lang="en-US" sz="1600" smtClean="0"/>
              <a:t>S&amp;P six risks</a:t>
            </a:r>
          </a:p>
          <a:p>
            <a:pPr lvl="1"/>
            <a:r>
              <a:rPr lang="en-US" sz="1600" smtClean="0"/>
              <a:t>Moody’s seven risks</a:t>
            </a:r>
          </a:p>
          <a:p>
            <a:pPr lvl="1"/>
            <a:r>
              <a:rPr lang="en-US" sz="1600" smtClean="0"/>
              <a:t>Export Credit Agencies</a:t>
            </a:r>
          </a:p>
          <a:p>
            <a:pPr lvl="1"/>
            <a:endParaRPr lang="en-US" sz="1600" smtClean="0"/>
          </a:p>
        </p:txBody>
      </p:sp>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Risk Checklist</a:t>
            </a:r>
          </a:p>
        </p:txBody>
      </p:sp>
      <p:sp>
        <p:nvSpPr>
          <p:cNvPr id="23555" name="Rectangle 3"/>
          <p:cNvSpPr>
            <a:spLocks noGrp="1" noChangeArrowheads="1"/>
          </p:cNvSpPr>
          <p:nvPr>
            <p:ph type="body" idx="1"/>
          </p:nvPr>
        </p:nvSpPr>
        <p:spPr>
          <a:xfrm>
            <a:off x="762000" y="1295400"/>
            <a:ext cx="2693988" cy="5105400"/>
          </a:xfrm>
        </p:spPr>
        <p:txBody>
          <a:bodyPr/>
          <a:lstStyle/>
          <a:p>
            <a:r>
              <a:rPr lang="en-US" smtClean="0"/>
              <a:t>The checklist in the adjacent table illustrates the notion of analyzing different risks and then mitigate the risk</a:t>
            </a:r>
          </a:p>
        </p:txBody>
      </p:sp>
      <p:pic>
        <p:nvPicPr>
          <p:cNvPr id="23556" name="Picture 4"/>
          <p:cNvPicPr>
            <a:picLocks noChangeAspect="1" noChangeArrowheads="1"/>
          </p:cNvPicPr>
          <p:nvPr/>
        </p:nvPicPr>
        <p:blipFill>
          <a:blip r:embed="rId2" cstate="print"/>
          <a:srcRect/>
          <a:stretch>
            <a:fillRect/>
          </a:stretch>
        </p:blipFill>
        <p:spPr bwMode="auto">
          <a:xfrm>
            <a:off x="3810000" y="609600"/>
            <a:ext cx="3963988" cy="5486400"/>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mtClean="0"/>
              <a:t>Risk Analysis Contents</a:t>
            </a:r>
          </a:p>
        </p:txBody>
      </p:sp>
      <p:sp>
        <p:nvSpPr>
          <p:cNvPr id="6147" name="Rectangle 3"/>
          <p:cNvSpPr>
            <a:spLocks noGrp="1" noChangeArrowheads="1"/>
          </p:cNvSpPr>
          <p:nvPr>
            <p:ph type="body" idx="1"/>
          </p:nvPr>
        </p:nvSpPr>
        <p:spPr/>
        <p:txBody>
          <a:bodyPr/>
          <a:lstStyle/>
          <a:p>
            <a:r>
              <a:rPr lang="en-US" smtClean="0"/>
              <a:t>Introduction – Project Finance Analogies to Sub-prime Crisis</a:t>
            </a:r>
          </a:p>
          <a:p>
            <a:r>
              <a:rPr lang="en-US" smtClean="0"/>
              <a:t>Risk Classification</a:t>
            </a:r>
          </a:p>
          <a:p>
            <a:r>
              <a:rPr lang="en-US" smtClean="0"/>
              <a:t>Project Risk and Examples of Project Failures</a:t>
            </a:r>
          </a:p>
          <a:p>
            <a:r>
              <a:rPr lang="en-US" smtClean="0"/>
              <a:t>Risk Allocation and Problems</a:t>
            </a:r>
          </a:p>
          <a:p>
            <a:r>
              <a:rPr lang="en-US" smtClean="0"/>
              <a:t>Risk Analysis of Residual Exposure</a:t>
            </a:r>
          </a:p>
          <a:p>
            <a:r>
              <a:rPr lang="en-US" smtClean="0"/>
              <a:t>Recovery and re-structure in the event of project failure</a:t>
            </a:r>
          </a:p>
        </p:txBody>
      </p:sp>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z="1800" smtClean="0"/>
              <a:t>Moody’s Comments on Risk Classification and Assessment</a:t>
            </a:r>
          </a:p>
        </p:txBody>
      </p:sp>
      <p:sp>
        <p:nvSpPr>
          <p:cNvPr id="24579" name="Rectangle 3"/>
          <p:cNvSpPr>
            <a:spLocks noGrp="1" noChangeArrowheads="1"/>
          </p:cNvSpPr>
          <p:nvPr>
            <p:ph type="body" idx="1"/>
          </p:nvPr>
        </p:nvSpPr>
        <p:spPr/>
        <p:txBody>
          <a:bodyPr/>
          <a:lstStyle/>
          <a:p>
            <a:r>
              <a:rPr lang="en-US" sz="1800" smtClean="0"/>
              <a:t>The analysis of project finance transactions is a complex procedure.  </a:t>
            </a:r>
          </a:p>
          <a:p>
            <a:pPr lvl="1"/>
            <a:r>
              <a:rPr lang="en-US" sz="1600" smtClean="0"/>
              <a:t>Risks analyzed include </a:t>
            </a:r>
          </a:p>
          <a:p>
            <a:pPr lvl="2"/>
            <a:r>
              <a:rPr lang="en-US" sz="1400" smtClean="0"/>
              <a:t>Economic risk,  </a:t>
            </a:r>
          </a:p>
          <a:p>
            <a:pPr lvl="2"/>
            <a:r>
              <a:rPr lang="en-US" sz="1400" smtClean="0"/>
              <a:t>Construction, </a:t>
            </a:r>
          </a:p>
          <a:p>
            <a:pPr lvl="2"/>
            <a:r>
              <a:rPr lang="en-US" sz="1400" smtClean="0"/>
              <a:t>Operating</a:t>
            </a:r>
          </a:p>
          <a:p>
            <a:pPr lvl="2"/>
            <a:r>
              <a:rPr lang="en-US" sz="1400" smtClean="0"/>
              <a:t>Technology risk</a:t>
            </a:r>
          </a:p>
          <a:p>
            <a:pPr lvl="2"/>
            <a:r>
              <a:rPr lang="en-US" sz="1400" smtClean="0"/>
              <a:t>Legal</a:t>
            </a:r>
          </a:p>
          <a:p>
            <a:pPr lvl="2"/>
            <a:r>
              <a:rPr lang="en-US" sz="1400" smtClean="0"/>
              <a:t>Political</a:t>
            </a:r>
          </a:p>
          <a:p>
            <a:pPr lvl="2"/>
            <a:r>
              <a:rPr lang="en-US" sz="1400" smtClean="0"/>
              <a:t>Regulatory risk.  </a:t>
            </a:r>
          </a:p>
          <a:p>
            <a:pPr lvl="1"/>
            <a:r>
              <a:rPr lang="en-US" sz="1600" smtClean="0"/>
              <a:t>Frequently, the participants in each transaction analyze such risks in minute detail and put in place </a:t>
            </a:r>
            <a:r>
              <a:rPr lang="en-US" sz="1600" b="1" i="1" smtClean="0"/>
              <a:t>structural enhancements</a:t>
            </a:r>
            <a:r>
              <a:rPr lang="en-US" sz="1600" smtClean="0"/>
              <a:t> that seek to mitigate them.</a:t>
            </a:r>
          </a:p>
          <a:p>
            <a:endParaRPr lang="en-US" sz="1800" smtClean="0"/>
          </a:p>
        </p:txBody>
      </p:sp>
    </p:spTree>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p:txBody>
          <a:bodyPr/>
          <a:lstStyle/>
          <a:p>
            <a:pPr>
              <a:buFontTx/>
              <a:buAutoNum type="arabicPeriod"/>
            </a:pPr>
            <a:r>
              <a:rPr lang="en-US" smtClean="0"/>
              <a:t>Evaluate project contracts that, along with the project's physical plant, serve as the basis of the project enterprise; </a:t>
            </a:r>
          </a:p>
          <a:p>
            <a:pPr>
              <a:buFontTx/>
              <a:buAutoNum type="arabicPeriod"/>
            </a:pPr>
            <a:r>
              <a:rPr lang="en-US" smtClean="0"/>
              <a:t>Assess the technology and performance of the project enterprise; </a:t>
            </a:r>
          </a:p>
          <a:p>
            <a:pPr>
              <a:buFontTx/>
              <a:buAutoNum type="arabicPeriod"/>
            </a:pPr>
            <a:r>
              <a:rPr lang="en-US" smtClean="0"/>
              <a:t>Analyze the competitive position of the project; </a:t>
            </a:r>
          </a:p>
          <a:p>
            <a:pPr>
              <a:buFontTx/>
              <a:buAutoNum type="arabicPeriod"/>
            </a:pPr>
            <a:r>
              <a:rPr lang="en-US" smtClean="0"/>
              <a:t>Determine the risk that counterparties present to the project enterprise; </a:t>
            </a:r>
          </a:p>
          <a:p>
            <a:pPr>
              <a:buFontTx/>
              <a:buAutoNum type="arabicPeriod"/>
            </a:pPr>
            <a:r>
              <a:rPr lang="en-US" smtClean="0"/>
              <a:t>Appraise the project's legal structure; and </a:t>
            </a:r>
          </a:p>
          <a:p>
            <a:pPr>
              <a:buFontTx/>
              <a:buAutoNum type="arabicPeriod"/>
            </a:pPr>
            <a:r>
              <a:rPr lang="en-US" smtClean="0"/>
              <a:t>Evaluate the financial risks that may affect forecast results. </a:t>
            </a:r>
          </a:p>
          <a:p>
            <a:endParaRPr lang="en-US" smtClean="0"/>
          </a:p>
        </p:txBody>
      </p:sp>
      <p:sp>
        <p:nvSpPr>
          <p:cNvPr id="25603" name="Rectangle 3"/>
          <p:cNvSpPr>
            <a:spLocks noGrp="1" noChangeArrowheads="1"/>
          </p:cNvSpPr>
          <p:nvPr>
            <p:ph type="title"/>
          </p:nvPr>
        </p:nvSpPr>
        <p:spPr/>
        <p:txBody>
          <a:bodyPr/>
          <a:lstStyle/>
          <a:p>
            <a:r>
              <a:rPr lang="en-US" smtClean="0"/>
              <a:t>S&amp;P Risk Checklist – General Comments</a:t>
            </a:r>
          </a:p>
        </p:txBody>
      </p:sp>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ctrTitle"/>
          </p:nvPr>
        </p:nvSpPr>
        <p:spPr/>
        <p:txBody>
          <a:bodyPr/>
          <a:lstStyle/>
          <a:p>
            <a:r>
              <a:rPr lang="en-US" smtClean="0"/>
              <a:t>Revenue Risks</a:t>
            </a:r>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mtClean="0"/>
              <a:t>Price versus Output Risks</a:t>
            </a:r>
          </a:p>
        </p:txBody>
      </p:sp>
      <p:sp>
        <p:nvSpPr>
          <p:cNvPr id="27651" name="Rectangle 3"/>
          <p:cNvSpPr>
            <a:spLocks noGrp="1" noChangeArrowheads="1"/>
          </p:cNvSpPr>
          <p:nvPr>
            <p:ph type="body" idx="1"/>
          </p:nvPr>
        </p:nvSpPr>
        <p:spPr/>
        <p:txBody>
          <a:bodyPr/>
          <a:lstStyle/>
          <a:p>
            <a:r>
              <a:rPr lang="en-US" smtClean="0"/>
              <a:t>Market-risk project financing is where a level of either price or volume risk (but almost never both) exists.  </a:t>
            </a:r>
          </a:p>
          <a:p>
            <a:pPr marL="914400" lvl="1" indent="-228600"/>
            <a:r>
              <a:rPr lang="en-US" smtClean="0"/>
              <a:t>These financings without contracts are typically for larger capital expenditure items have much higher equity funding, shorter terms (usually within 10-12 years), and higher spreads relative to the contract-supported forms.  </a:t>
            </a:r>
          </a:p>
          <a:p>
            <a:pPr marL="914400" lvl="1" indent="-228600"/>
            <a:r>
              <a:rPr lang="en-US" smtClean="0"/>
              <a:t>Lack of long term contracts does not necessarily mean unacceptable structure, but may call for different loan structures to assure faster prepayments in higher cash flow years and slower amortization in leaner years.</a:t>
            </a:r>
          </a:p>
          <a:p>
            <a:endParaRPr lang="en-US" smtClean="0"/>
          </a:p>
          <a:p>
            <a:endParaRPr lang="en-US" smtClean="0"/>
          </a:p>
        </p:txBody>
      </p:sp>
    </p:spTree>
  </p:cSld>
  <p:clrMapOvr>
    <a:masterClrMapping/>
  </p:clrMapOvr>
  <p:transition>
    <p:zoom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898525" y="381000"/>
            <a:ext cx="6232525" cy="762000"/>
          </a:xfrm>
        </p:spPr>
        <p:txBody>
          <a:bodyPr/>
          <a:lstStyle/>
          <a:p>
            <a:r>
              <a:rPr lang="en-US" smtClean="0"/>
              <a:t>Volume Risk</a:t>
            </a:r>
          </a:p>
        </p:txBody>
      </p:sp>
      <p:sp>
        <p:nvSpPr>
          <p:cNvPr id="28675" name="Rectangle 3"/>
          <p:cNvSpPr>
            <a:spLocks noGrp="1" noChangeArrowheads="1"/>
          </p:cNvSpPr>
          <p:nvPr>
            <p:ph type="body" idx="1"/>
          </p:nvPr>
        </p:nvSpPr>
        <p:spPr/>
        <p:txBody>
          <a:bodyPr/>
          <a:lstStyle/>
          <a:p>
            <a:r>
              <a:rPr lang="en-US" sz="1800" smtClean="0"/>
              <a:t>A good project should exhibit reliable revenue stream.  Therefore volume and price risks need to be carefully assessed.  The project needs to produce and sell its designed volume of output at certain minimum prices to account for downside or stress situations.  </a:t>
            </a:r>
          </a:p>
          <a:p>
            <a:r>
              <a:rPr lang="en-US" sz="1800" smtClean="0"/>
              <a:t>In most project financing, the volume risk is not assumed by lenders either because of </a:t>
            </a:r>
          </a:p>
          <a:p>
            <a:pPr lvl="1"/>
            <a:r>
              <a:rPr lang="en-US" sz="1600" smtClean="0"/>
              <a:t>(1) committed purchase of the output, at some price by the sponsor or one or more users of the output, or </a:t>
            </a:r>
          </a:p>
          <a:p>
            <a:pPr lvl="1"/>
            <a:r>
              <a:rPr lang="en-US" sz="1600" smtClean="0"/>
              <a:t>(2) the output is basically a commodity and the nature of the market negates the need for reliance on any one or more known purchasers.  </a:t>
            </a:r>
          </a:p>
          <a:p>
            <a:r>
              <a:rPr lang="en-US" sz="1800" smtClean="0"/>
              <a:t>Depending on the output's nature, the price risks could be covered through comfort with market price, minimum price guarantees, or cost plus pricing arrangements.</a:t>
            </a:r>
            <a:r>
              <a:rPr lang="en-US" smtClean="0"/>
              <a:t>  </a:t>
            </a:r>
            <a:endParaRPr lang="en-US" sz="2800" smtClean="0"/>
          </a:p>
          <a:p>
            <a:endParaRPr lang="en-US" sz="1800" smtClean="0"/>
          </a:p>
        </p:txBody>
      </p:sp>
    </p:spTree>
  </p:cSld>
  <p:clrMapOvr>
    <a:masterClrMapping/>
  </p:clrMapOvr>
  <p:transition>
    <p:zoom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r>
              <a:rPr lang="en-US" smtClean="0"/>
              <a:t>Construction Phase Risks</a:t>
            </a:r>
          </a:p>
        </p:txBody>
      </p:sp>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Technology Risk</a:t>
            </a:r>
          </a:p>
        </p:txBody>
      </p:sp>
      <p:sp>
        <p:nvSpPr>
          <p:cNvPr id="30723" name="Rectangle 3"/>
          <p:cNvSpPr>
            <a:spLocks noGrp="1" noChangeArrowheads="1"/>
          </p:cNvSpPr>
          <p:nvPr>
            <p:ph type="body" idx="1"/>
          </p:nvPr>
        </p:nvSpPr>
        <p:spPr/>
        <p:txBody>
          <a:bodyPr/>
          <a:lstStyle/>
          <a:p>
            <a:pPr>
              <a:lnSpc>
                <a:spcPct val="80000"/>
              </a:lnSpc>
            </a:pPr>
            <a:r>
              <a:rPr lang="en-US" sz="1800" smtClean="0"/>
              <a:t>Project Financing is seldom applied to new technology.  </a:t>
            </a:r>
          </a:p>
          <a:p>
            <a:pPr>
              <a:lnSpc>
                <a:spcPct val="80000"/>
              </a:lnSpc>
            </a:pPr>
            <a:r>
              <a:rPr lang="en-US" sz="1800" smtClean="0"/>
              <a:t>Can take technology risk if:</a:t>
            </a:r>
          </a:p>
          <a:p>
            <a:pPr lvl="1">
              <a:lnSpc>
                <a:spcPct val="80000"/>
              </a:lnSpc>
            </a:pPr>
            <a:r>
              <a:rPr lang="en-US" sz="1600" smtClean="0"/>
              <a:t>Known and proven technology is used;</a:t>
            </a:r>
          </a:p>
          <a:p>
            <a:pPr lvl="1">
              <a:lnSpc>
                <a:spcPct val="80000"/>
              </a:lnSpc>
            </a:pPr>
            <a:r>
              <a:rPr lang="en-US" sz="1600" smtClean="0"/>
              <a:t>The facilities are projected to remain technologically competitive; and</a:t>
            </a:r>
          </a:p>
          <a:p>
            <a:pPr lvl="1">
              <a:lnSpc>
                <a:spcPct val="80000"/>
              </a:lnSpc>
            </a:pPr>
            <a:r>
              <a:rPr lang="en-US" sz="1600" smtClean="0"/>
              <a:t>Plant/project life is longer than the funding life;</a:t>
            </a:r>
          </a:p>
          <a:p>
            <a:pPr>
              <a:lnSpc>
                <a:spcPct val="80000"/>
              </a:lnSpc>
            </a:pPr>
            <a:r>
              <a:rPr lang="en-US" sz="1800" smtClean="0"/>
              <a:t>Project financiers do not want to be ‘first’ to bank a project with new technology.</a:t>
            </a:r>
          </a:p>
          <a:p>
            <a:pPr lvl="1">
              <a:lnSpc>
                <a:spcPct val="80000"/>
              </a:lnSpc>
            </a:pPr>
            <a:r>
              <a:rPr lang="en-US" sz="1600" smtClean="0"/>
              <a:t>If an untried technology is incorporated into a new project, most financiers will require extra support. </a:t>
            </a:r>
          </a:p>
          <a:p>
            <a:pPr lvl="2">
              <a:lnSpc>
                <a:spcPct val="80000"/>
              </a:lnSpc>
            </a:pPr>
            <a:r>
              <a:rPr lang="en-US" sz="1400" smtClean="0"/>
              <a:t>Liquidated damage provisions after the plant is complete</a:t>
            </a:r>
          </a:p>
          <a:p>
            <a:pPr lvl="2">
              <a:lnSpc>
                <a:spcPct val="80000"/>
              </a:lnSpc>
            </a:pPr>
            <a:r>
              <a:rPr lang="en-US" sz="1400" smtClean="0"/>
              <a:t>Added insurance</a:t>
            </a:r>
          </a:p>
          <a:p>
            <a:pPr lvl="2">
              <a:lnSpc>
                <a:spcPct val="80000"/>
              </a:lnSpc>
            </a:pPr>
            <a:r>
              <a:rPr lang="en-US" sz="1400" smtClean="0"/>
              <a:t>Sponsor guarantee  </a:t>
            </a:r>
          </a:p>
          <a:p>
            <a:pPr lvl="1">
              <a:lnSpc>
                <a:spcPct val="80000"/>
              </a:lnSpc>
            </a:pPr>
            <a:r>
              <a:rPr lang="en-US" sz="1600" smtClean="0"/>
              <a:t>Covenants will be required to ensure that the borrower applies generally accepted operating practices and obeys the applicable laws including environmental regulations.  (the "prudent operator" clause).</a:t>
            </a:r>
          </a:p>
          <a:p>
            <a:pPr>
              <a:lnSpc>
                <a:spcPct val="80000"/>
              </a:lnSpc>
              <a:buFontTx/>
              <a:buNone/>
            </a:pPr>
            <a:endParaRPr lang="en-US" sz="1800" smtClean="0"/>
          </a:p>
        </p:txBody>
      </p:sp>
    </p:spTree>
  </p:cSld>
  <p:clrMapOvr>
    <a:masterClrMapping/>
  </p:clrMapOvr>
  <p:transition>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smtClean="0"/>
              <a:t>Construction Cost Over-run Mitigation: Limited Recourse and Funding of Cost Over-runs</a:t>
            </a:r>
          </a:p>
        </p:txBody>
      </p:sp>
      <p:sp>
        <p:nvSpPr>
          <p:cNvPr id="31747" name="Rectangle 3"/>
          <p:cNvSpPr>
            <a:spLocks noGrp="1" noChangeArrowheads="1"/>
          </p:cNvSpPr>
          <p:nvPr>
            <p:ph type="body" idx="1"/>
          </p:nvPr>
        </p:nvSpPr>
        <p:spPr/>
        <p:txBody>
          <a:bodyPr/>
          <a:lstStyle/>
          <a:p>
            <a:pPr marL="342900" indent="-342900">
              <a:lnSpc>
                <a:spcPct val="90000"/>
              </a:lnSpc>
            </a:pPr>
            <a:r>
              <a:rPr lang="en-US" smtClean="0"/>
              <a:t>If cost over-runs are not covered by an EPC contract, various possibilities exist:</a:t>
            </a:r>
          </a:p>
          <a:p>
            <a:pPr marL="742950" lvl="1" indent="-285750">
              <a:lnSpc>
                <a:spcPct val="90000"/>
              </a:lnSpc>
            </a:pPr>
            <a:r>
              <a:rPr lang="en-US" smtClean="0"/>
              <a:t>Pro-rata funding by debt and equity up to a limit, after which equity is required</a:t>
            </a:r>
          </a:p>
          <a:p>
            <a:pPr marL="742950" lvl="1" indent="-285750">
              <a:lnSpc>
                <a:spcPct val="90000"/>
              </a:lnSpc>
            </a:pPr>
            <a:r>
              <a:rPr lang="en-US" smtClean="0"/>
              <a:t>Over-runs funded by equity up to a limit (e.g. 5%) after which funding of over-runs is pro-rata</a:t>
            </a:r>
          </a:p>
          <a:p>
            <a:pPr marL="742950" lvl="1" indent="-285750">
              <a:lnSpc>
                <a:spcPct val="90000"/>
              </a:lnSpc>
            </a:pPr>
            <a:r>
              <a:rPr lang="en-US" smtClean="0"/>
              <a:t>Over-runs funded by subordinated debt issued by the contractor to the project.</a:t>
            </a:r>
          </a:p>
          <a:p>
            <a:pPr marL="742950" lvl="1" indent="-285750">
              <a:lnSpc>
                <a:spcPct val="90000"/>
              </a:lnSpc>
            </a:pPr>
            <a:endParaRPr lang="en-US" smtClean="0"/>
          </a:p>
        </p:txBody>
      </p:sp>
      <p:pic>
        <p:nvPicPr>
          <p:cNvPr id="31748" name="Picture 4"/>
          <p:cNvPicPr>
            <a:picLocks noChangeAspect="1" noChangeArrowheads="1"/>
          </p:cNvPicPr>
          <p:nvPr/>
        </p:nvPicPr>
        <p:blipFill>
          <a:blip r:embed="rId2" cstate="print"/>
          <a:srcRect/>
          <a:stretch>
            <a:fillRect/>
          </a:stretch>
        </p:blipFill>
        <p:spPr bwMode="auto">
          <a:xfrm>
            <a:off x="3581400" y="4038600"/>
            <a:ext cx="4652963" cy="2120900"/>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Cost Over-runs</a:t>
            </a:r>
          </a:p>
        </p:txBody>
      </p:sp>
      <p:sp>
        <p:nvSpPr>
          <p:cNvPr id="32771" name="Rectangle 3"/>
          <p:cNvSpPr>
            <a:spLocks noGrp="1" noChangeArrowheads="1"/>
          </p:cNvSpPr>
          <p:nvPr>
            <p:ph type="body" idx="1"/>
          </p:nvPr>
        </p:nvSpPr>
        <p:spPr/>
        <p:txBody>
          <a:bodyPr/>
          <a:lstStyle/>
          <a:p>
            <a:r>
              <a:rPr lang="en-US" smtClean="0"/>
              <a:t>2002 Study (Bent Flyvbjerg)</a:t>
            </a:r>
          </a:p>
          <a:p>
            <a:pPr lvl="1"/>
            <a:r>
              <a:rPr lang="en-US" smtClean="0"/>
              <a:t>86% of public projects had cost over-runs</a:t>
            </a:r>
          </a:p>
          <a:p>
            <a:pPr lvl="1"/>
            <a:r>
              <a:rPr lang="en-US" smtClean="0"/>
              <a:t>Average cost over-run is 28%</a:t>
            </a:r>
          </a:p>
          <a:p>
            <a:pPr lvl="1"/>
            <a:r>
              <a:rPr lang="en-US" smtClean="0"/>
              <a:t>Metrics do not change</a:t>
            </a:r>
          </a:p>
          <a:p>
            <a:r>
              <a:rPr lang="en-US" smtClean="0"/>
              <a:t>Quantified in Optimism Bias</a:t>
            </a:r>
          </a:p>
          <a:p>
            <a:r>
              <a:rPr lang="en-US" smtClean="0"/>
              <a:t>2002 Study of Mining Projects</a:t>
            </a:r>
          </a:p>
          <a:p>
            <a:pPr lvl="1"/>
            <a:r>
              <a:rPr lang="en-US" smtClean="0"/>
              <a:t>Average over-run is 22%</a:t>
            </a:r>
          </a:p>
          <a:p>
            <a:pPr lvl="1"/>
            <a:r>
              <a:rPr lang="en-US" smtClean="0"/>
              <a:t>Problems with all consultants</a:t>
            </a:r>
          </a:p>
          <a:p>
            <a:pPr lvl="1"/>
            <a:r>
              <a:rPr lang="en-US" smtClean="0"/>
              <a:t>No effect of size/location</a:t>
            </a:r>
          </a:p>
          <a:p>
            <a:pPr lvl="1"/>
            <a:endParaRPr lang="en-US" smtClean="0"/>
          </a:p>
        </p:txBody>
      </p:sp>
    </p:spTree>
  </p:cSld>
  <p:clrMapOvr>
    <a:masterClrMapping/>
  </p:clrMapOvr>
  <p:transition>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Risks with EPC</a:t>
            </a:r>
          </a:p>
        </p:txBody>
      </p:sp>
      <p:sp>
        <p:nvSpPr>
          <p:cNvPr id="33795" name="Rectangle 3"/>
          <p:cNvSpPr>
            <a:spLocks noGrp="1" noChangeArrowheads="1"/>
          </p:cNvSpPr>
          <p:nvPr>
            <p:ph type="body" idx="1"/>
          </p:nvPr>
        </p:nvSpPr>
        <p:spPr/>
        <p:txBody>
          <a:bodyPr/>
          <a:lstStyle/>
          <a:p>
            <a:pPr>
              <a:lnSpc>
                <a:spcPct val="90000"/>
              </a:lnSpc>
            </a:pPr>
            <a:r>
              <a:rPr lang="en-US" sz="1800" smtClean="0"/>
              <a:t>A Standard &amp; Poor's study of the causes of credit deterioration in rated project finance transactions revealed that technology, construction, and operational problems have contributed to only 2 % of total project defaults over the last 10 years.</a:t>
            </a:r>
          </a:p>
          <a:p>
            <a:pPr>
              <a:lnSpc>
                <a:spcPct val="90000"/>
              </a:lnSpc>
            </a:pPr>
            <a:r>
              <a:rPr lang="en-US" sz="1800" smtClean="0"/>
              <a:t>For example, a recently rated project had certain preconstruction site preparation activities </a:t>
            </a:r>
            <a:r>
              <a:rPr lang="en-US" sz="1800" b="1" i="1" smtClean="0">
                <a:solidFill>
                  <a:srgbClr val="0066CC"/>
                </a:solidFill>
              </a:rPr>
              <a:t>excluded from the EPC</a:t>
            </a:r>
            <a:r>
              <a:rPr lang="en-US" sz="1800" smtClean="0"/>
              <a:t> contractor's scope of work. </a:t>
            </a:r>
          </a:p>
          <a:p>
            <a:pPr lvl="1">
              <a:lnSpc>
                <a:spcPct val="90000"/>
              </a:lnSpc>
            </a:pPr>
            <a:r>
              <a:rPr lang="en-US" sz="1600" smtClean="0"/>
              <a:t>When ground was broken at the project site, unexpected soil contamination and unforeseen remediation activities raised the risk that the project would be delayed and require sizeable early draws on the contingency budgets. </a:t>
            </a:r>
          </a:p>
          <a:p>
            <a:pPr lvl="1">
              <a:lnSpc>
                <a:spcPct val="90000"/>
              </a:lnSpc>
            </a:pPr>
            <a:r>
              <a:rPr lang="en-US" sz="1600" smtClean="0"/>
              <a:t>Because the additional labor and materials were excluded from the EPC contract, none of these costs or delays would be subject to the performance guarantees or delay damages included in the EPC contract. </a:t>
            </a:r>
          </a:p>
          <a:p>
            <a:pPr>
              <a:lnSpc>
                <a:spcPct val="90000"/>
              </a:lnSpc>
            </a:pPr>
            <a:r>
              <a:rPr lang="en-US" sz="1800" smtClean="0"/>
              <a:t>This situation underscores how a comprehensive EPC contract can partially mitigate the impact of some construction risks. </a:t>
            </a:r>
          </a:p>
          <a:p>
            <a:pPr>
              <a:lnSpc>
                <a:spcPct val="90000"/>
              </a:lnSpc>
            </a:pPr>
            <a:endParaRPr lang="en-US" sz="1800" smtClean="0"/>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Different Methods of Risk Assessment</a:t>
            </a:r>
          </a:p>
        </p:txBody>
      </p:sp>
      <p:sp>
        <p:nvSpPr>
          <p:cNvPr id="7171" name="Rectangle 3"/>
          <p:cNvSpPr>
            <a:spLocks noGrp="1" noChangeArrowheads="1"/>
          </p:cNvSpPr>
          <p:nvPr>
            <p:ph type="body" idx="1"/>
          </p:nvPr>
        </p:nvSpPr>
        <p:spPr>
          <a:solidFill>
            <a:srgbClr val="FFFF66"/>
          </a:solidFill>
        </p:spPr>
        <p:txBody>
          <a:bodyPr/>
          <a:lstStyle/>
          <a:p>
            <a:pPr>
              <a:lnSpc>
                <a:spcPct val="80000"/>
              </a:lnSpc>
            </a:pPr>
            <a:endParaRPr lang="en-US" sz="1800" smtClean="0"/>
          </a:p>
          <a:p>
            <a:pPr>
              <a:lnSpc>
                <a:spcPct val="80000"/>
              </a:lnSpc>
            </a:pPr>
            <a:endParaRPr lang="en-US" sz="1800" smtClean="0"/>
          </a:p>
          <a:p>
            <a:pPr>
              <a:lnSpc>
                <a:spcPct val="80000"/>
              </a:lnSpc>
            </a:pPr>
            <a:endParaRPr lang="en-US" sz="1800" smtClean="0"/>
          </a:p>
          <a:p>
            <a:pPr>
              <a:lnSpc>
                <a:spcPct val="80000"/>
              </a:lnSpc>
            </a:pPr>
            <a:endParaRPr lang="en-US" sz="1800" smtClean="0"/>
          </a:p>
          <a:p>
            <a:pPr>
              <a:lnSpc>
                <a:spcPct val="80000"/>
              </a:lnSpc>
            </a:pPr>
            <a:endParaRPr lang="en-US" sz="1800" smtClean="0"/>
          </a:p>
          <a:p>
            <a:pPr>
              <a:lnSpc>
                <a:spcPct val="80000"/>
              </a:lnSpc>
            </a:pPr>
            <a:endParaRPr lang="en-US" sz="1800" smtClean="0"/>
          </a:p>
          <a:p>
            <a:pPr>
              <a:lnSpc>
                <a:spcPct val="80000"/>
              </a:lnSpc>
            </a:pPr>
            <a:endParaRPr lang="en-US" sz="1800" smtClean="0"/>
          </a:p>
          <a:p>
            <a:pPr>
              <a:lnSpc>
                <a:spcPct val="80000"/>
              </a:lnSpc>
            </a:pPr>
            <a:endParaRPr lang="en-US" sz="1800" smtClean="0"/>
          </a:p>
          <a:p>
            <a:pPr>
              <a:lnSpc>
                <a:spcPct val="80000"/>
              </a:lnSpc>
              <a:buFontTx/>
              <a:buNone/>
            </a:pPr>
            <a:endParaRPr lang="en-US" sz="1800" smtClean="0"/>
          </a:p>
          <a:p>
            <a:pPr>
              <a:lnSpc>
                <a:spcPct val="80000"/>
              </a:lnSpc>
              <a:buFontTx/>
              <a:buNone/>
            </a:pPr>
            <a:r>
              <a:rPr lang="en-US" sz="1800" smtClean="0"/>
              <a:t>Complexity</a:t>
            </a:r>
          </a:p>
          <a:p>
            <a:pPr>
              <a:lnSpc>
                <a:spcPct val="80000"/>
              </a:lnSpc>
              <a:buFontTx/>
              <a:buNone/>
            </a:pPr>
            <a:endParaRPr lang="en-US" sz="1800" smtClean="0"/>
          </a:p>
          <a:p>
            <a:pPr>
              <a:lnSpc>
                <a:spcPct val="80000"/>
              </a:lnSpc>
              <a:buFontTx/>
              <a:buNone/>
            </a:pPr>
            <a:r>
              <a:rPr lang="en-US" sz="1800" smtClean="0"/>
              <a:t>                                                                                             Usefulness</a:t>
            </a:r>
          </a:p>
        </p:txBody>
      </p:sp>
      <p:pic>
        <p:nvPicPr>
          <p:cNvPr id="7172" name="Picture 81"/>
          <p:cNvPicPr>
            <a:picLocks noChangeAspect="1" noChangeArrowheads="1"/>
          </p:cNvPicPr>
          <p:nvPr/>
        </p:nvPicPr>
        <p:blipFill>
          <a:blip r:embed="rId2" cstate="print"/>
          <a:srcRect/>
          <a:stretch>
            <a:fillRect/>
          </a:stretch>
        </p:blipFill>
        <p:spPr bwMode="auto">
          <a:xfrm>
            <a:off x="381000" y="1295400"/>
            <a:ext cx="8358188" cy="3511550"/>
          </a:xfrm>
          <a:prstGeom prst="rect">
            <a:avLst/>
          </a:prstGeom>
          <a:noFill/>
          <a:ln w="12700">
            <a:noFill/>
            <a:miter lim="800000"/>
            <a:headEnd type="none" w="sm" len="sm"/>
            <a:tailEnd type="none" w="sm" len="sm"/>
          </a:ln>
        </p:spPr>
      </p:pic>
      <p:sp>
        <p:nvSpPr>
          <p:cNvPr id="7173" name="Line 82"/>
          <p:cNvSpPr>
            <a:spLocks noChangeShapeType="1"/>
          </p:cNvSpPr>
          <p:nvPr/>
        </p:nvSpPr>
        <p:spPr bwMode="auto">
          <a:xfrm>
            <a:off x="2590800" y="5181600"/>
            <a:ext cx="5411788" cy="0"/>
          </a:xfrm>
          <a:prstGeom prst="line">
            <a:avLst/>
          </a:prstGeom>
          <a:noFill/>
          <a:ln w="12700">
            <a:solidFill>
              <a:schemeClr val="tx1"/>
            </a:solidFill>
            <a:round/>
            <a:headEnd type="none" w="sm" len="sm"/>
            <a:tailEnd type="stealth" w="lg" len="lg"/>
          </a:ln>
        </p:spPr>
        <p:txBody>
          <a:bodyPr/>
          <a:lstStyle/>
          <a:p>
            <a:endParaRPr lang="en-US"/>
          </a:p>
        </p:txBody>
      </p:sp>
      <p:sp>
        <p:nvSpPr>
          <p:cNvPr id="7174" name="Line 83"/>
          <p:cNvSpPr>
            <a:spLocks noChangeShapeType="1"/>
          </p:cNvSpPr>
          <p:nvPr/>
        </p:nvSpPr>
        <p:spPr bwMode="auto">
          <a:xfrm flipH="1">
            <a:off x="1295400" y="6019800"/>
            <a:ext cx="5257800" cy="0"/>
          </a:xfrm>
          <a:prstGeom prst="line">
            <a:avLst/>
          </a:prstGeom>
          <a:noFill/>
          <a:ln w="12700">
            <a:solidFill>
              <a:schemeClr val="tx1"/>
            </a:solidFill>
            <a:round/>
            <a:headEnd type="none" w="sm" len="sm"/>
            <a:tailEnd type="stealth" w="lg" len="lg"/>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Mitigation of Construction - Reference</a:t>
            </a:r>
          </a:p>
        </p:txBody>
      </p:sp>
      <p:sp>
        <p:nvSpPr>
          <p:cNvPr id="34819" name="Rectangle 3"/>
          <p:cNvSpPr>
            <a:spLocks noGrp="1" noChangeArrowheads="1"/>
          </p:cNvSpPr>
          <p:nvPr>
            <p:ph type="body" idx="1"/>
          </p:nvPr>
        </p:nvSpPr>
        <p:spPr/>
        <p:txBody>
          <a:bodyPr/>
          <a:lstStyle/>
          <a:p>
            <a:pPr>
              <a:lnSpc>
                <a:spcPct val="80000"/>
              </a:lnSpc>
            </a:pPr>
            <a:r>
              <a:rPr lang="en-AU" sz="1600" b="1" smtClean="0"/>
              <a:t>Delay In Service Insurance</a:t>
            </a:r>
            <a:endParaRPr lang="en-AU" sz="1600" smtClean="0"/>
          </a:p>
          <a:p>
            <a:pPr lvl="1">
              <a:lnSpc>
                <a:spcPct val="80000"/>
              </a:lnSpc>
            </a:pPr>
            <a:r>
              <a:rPr lang="en-AU" sz="1400" smtClean="0"/>
              <a:t>This can cover completion risk either through contract work policies or start-up delay policies, which latter cover the capitalised interest bill caused by a delay.</a:t>
            </a:r>
            <a:endParaRPr lang="en-AU" sz="1400" b="1" smtClean="0"/>
          </a:p>
          <a:p>
            <a:pPr>
              <a:lnSpc>
                <a:spcPct val="80000"/>
              </a:lnSpc>
            </a:pPr>
            <a:r>
              <a:rPr lang="en-AU" sz="1600" b="1" smtClean="0"/>
              <a:t>Completion Guarantee</a:t>
            </a:r>
            <a:endParaRPr lang="en-AU" sz="1600" smtClean="0"/>
          </a:p>
          <a:p>
            <a:pPr lvl="1">
              <a:lnSpc>
                <a:spcPct val="80000"/>
              </a:lnSpc>
            </a:pPr>
            <a:r>
              <a:rPr lang="en-AU" sz="1400" smtClean="0"/>
              <a:t>This requires the loan to be repaid by the Sponsor rather than the project’s cash flow either in full or on an agreed repayment schedule if the project is not completed by a certain date.  It is seldom used in Project Financing today.</a:t>
            </a:r>
            <a:endParaRPr lang="en-AU" sz="1400" b="1" smtClean="0"/>
          </a:p>
          <a:p>
            <a:pPr>
              <a:lnSpc>
                <a:spcPct val="80000"/>
              </a:lnSpc>
            </a:pPr>
            <a:r>
              <a:rPr lang="en-AU" sz="1600" b="1" smtClean="0"/>
              <a:t>Overrun Undertaking</a:t>
            </a:r>
            <a:endParaRPr lang="en-AU" sz="1600" smtClean="0"/>
          </a:p>
          <a:p>
            <a:pPr lvl="1">
              <a:lnSpc>
                <a:spcPct val="80000"/>
              </a:lnSpc>
            </a:pPr>
            <a:r>
              <a:rPr lang="en-AU" sz="1400" smtClean="0"/>
              <a:t>In this case the Sponsors agree to provide only the overrun amounts above the pre-agreed debt and equity financing total.</a:t>
            </a:r>
            <a:endParaRPr lang="en-AU" sz="1400" b="1" smtClean="0"/>
          </a:p>
          <a:p>
            <a:pPr>
              <a:lnSpc>
                <a:spcPct val="80000"/>
              </a:lnSpc>
            </a:pPr>
            <a:r>
              <a:rPr lang="en-AU" sz="1600" b="1" smtClean="0"/>
              <a:t>Stand-by Facility</a:t>
            </a:r>
            <a:endParaRPr lang="en-AU" sz="1600" smtClean="0"/>
          </a:p>
          <a:p>
            <a:pPr lvl="1">
              <a:lnSpc>
                <a:spcPct val="80000"/>
              </a:lnSpc>
            </a:pPr>
            <a:r>
              <a:rPr lang="en-AU" sz="1400" smtClean="0"/>
              <a:t>These may be contingent underwriting facilities, or indeed money in an escrowed bank account, provided to cover cost overruns perhaps from a strong parent or related companies.  For example, interest may only be permitted to be capitalised to a given cumulative dollar ceiling beyond which the Sponsors must pay interest when due.</a:t>
            </a:r>
            <a:endParaRPr lang="en-AU" sz="1400" b="1" smtClean="0"/>
          </a:p>
          <a:p>
            <a:pPr>
              <a:lnSpc>
                <a:spcPct val="80000"/>
              </a:lnSpc>
            </a:pPr>
            <a:r>
              <a:rPr lang="en-AU" sz="1600" b="1" smtClean="0"/>
              <a:t>Deficiency/Shortfall Agreement</a:t>
            </a:r>
            <a:endParaRPr lang="en-AU" sz="1600" smtClean="0"/>
          </a:p>
          <a:p>
            <a:pPr lvl="1">
              <a:lnSpc>
                <a:spcPct val="80000"/>
              </a:lnSpc>
            </a:pPr>
            <a:r>
              <a:rPr lang="en-AU" sz="1400" smtClean="0"/>
              <a:t>Even though the project is producing cash flows and has met a performance Completion Test, an agreed amount of Sponsor support is available to meet cash flow on Debt Service shortfalls for an agreed amount, for an agreed period post-Completion, or for an agreed obligation e.g. interest up to a limit.</a:t>
            </a:r>
            <a:endParaRPr lang="en-US" sz="1400" smtClean="0"/>
          </a:p>
        </p:txBody>
      </p:sp>
    </p:spTree>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Mitigation of Construction Risk - Reference</a:t>
            </a:r>
          </a:p>
        </p:txBody>
      </p:sp>
      <p:sp>
        <p:nvSpPr>
          <p:cNvPr id="35843" name="Rectangle 3"/>
          <p:cNvSpPr>
            <a:spLocks noGrp="1" noChangeArrowheads="1"/>
          </p:cNvSpPr>
          <p:nvPr>
            <p:ph type="body" idx="1"/>
          </p:nvPr>
        </p:nvSpPr>
        <p:spPr/>
        <p:txBody>
          <a:bodyPr/>
          <a:lstStyle/>
          <a:p>
            <a:pPr>
              <a:lnSpc>
                <a:spcPct val="80000"/>
              </a:lnSpc>
            </a:pPr>
            <a:r>
              <a:rPr lang="en-AU" sz="1600" b="1" smtClean="0"/>
              <a:t>Completion Undertaking</a:t>
            </a:r>
            <a:endParaRPr lang="en-AU" sz="1600" smtClean="0"/>
          </a:p>
          <a:p>
            <a:pPr lvl="1">
              <a:lnSpc>
                <a:spcPct val="80000"/>
              </a:lnSpc>
            </a:pPr>
            <a:r>
              <a:rPr lang="en-AU" sz="1400" smtClean="0"/>
              <a:t>The Sponsors put in however much money it takes to make the Project meet the Completion Test. If the test cannot be met, then there may be recourse to the Sponsors for the whole Project Financing.</a:t>
            </a:r>
            <a:endParaRPr lang="en-AU" sz="1400" b="1" smtClean="0"/>
          </a:p>
          <a:p>
            <a:pPr>
              <a:lnSpc>
                <a:spcPct val="80000"/>
              </a:lnSpc>
            </a:pPr>
            <a:r>
              <a:rPr lang="en-AU" sz="1600" b="1" smtClean="0"/>
              <a:t>Turnkey Contract</a:t>
            </a:r>
            <a:endParaRPr lang="en-AU" sz="1600" smtClean="0"/>
          </a:p>
          <a:p>
            <a:pPr lvl="1">
              <a:lnSpc>
                <a:spcPct val="80000"/>
              </a:lnSpc>
            </a:pPr>
            <a:r>
              <a:rPr lang="en-AU" sz="1400" smtClean="0"/>
              <a:t>The turnkey construction contract may be formed in such a way as to provide the necessary financial support for the Completion aspect of Project Financing through healthy liquidated damages (“LDs”), Retentions, buy down payments, etc.  As a rule of thumb, turnkey construction contracts add 20% to cost.</a:t>
            </a:r>
            <a:endParaRPr lang="en-AU" sz="1400" b="1" smtClean="0"/>
          </a:p>
          <a:p>
            <a:pPr>
              <a:lnSpc>
                <a:spcPct val="80000"/>
              </a:lnSpc>
            </a:pPr>
            <a:r>
              <a:rPr lang="en-AU" sz="1600" b="1" smtClean="0"/>
              <a:t>Equity and Debt Subscription</a:t>
            </a:r>
            <a:endParaRPr lang="en-AU" sz="1600" smtClean="0"/>
          </a:p>
          <a:p>
            <a:pPr lvl="1">
              <a:lnSpc>
                <a:spcPct val="80000"/>
              </a:lnSpc>
            </a:pPr>
            <a:r>
              <a:rPr lang="en-AU" sz="1400" smtClean="0"/>
              <a:t>In the event of a cost overrun or a delay forcing capitalisation of interest, both the financiers and the company agree to contribute further funds, either pro-rata or in leap-frogging tranches, to meet the overrun with a ceiling on the bank’s exposure at some stage.</a:t>
            </a:r>
            <a:endParaRPr lang="en-AU" sz="1400" b="1" smtClean="0"/>
          </a:p>
          <a:p>
            <a:pPr>
              <a:lnSpc>
                <a:spcPct val="80000"/>
              </a:lnSpc>
            </a:pPr>
            <a:r>
              <a:rPr lang="en-AU" sz="1600" b="1" smtClean="0"/>
              <a:t>Default Agreement</a:t>
            </a:r>
            <a:endParaRPr lang="en-AU" sz="1600" smtClean="0"/>
          </a:p>
          <a:p>
            <a:pPr lvl="1">
              <a:lnSpc>
                <a:spcPct val="80000"/>
              </a:lnSpc>
            </a:pPr>
            <a:r>
              <a:rPr lang="en-AU" sz="1400" smtClean="0"/>
              <a:t>This is a variation of Equity and Debt Subscription except for a “stand-still” period after all base financing has been provided, say 90 days, within which talks proceed between the financiers and the Sponsors to hopefully reach agreement on how to finance the increment to achieve project Completion.  The commitment of both sides to proceed may be halted early if estimates show that the project will come in above the financed budget.</a:t>
            </a:r>
            <a:endParaRPr lang="en-AU" sz="1400" b="1" smtClean="0"/>
          </a:p>
          <a:p>
            <a:pPr>
              <a:lnSpc>
                <a:spcPct val="80000"/>
              </a:lnSpc>
              <a:buFontTx/>
              <a:buNone/>
            </a:pPr>
            <a:endParaRPr lang="en-US" sz="1600" smtClean="0"/>
          </a:p>
        </p:txBody>
      </p:sp>
    </p:spTree>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z="1800" smtClean="0"/>
              <a:t>Strong and Weak Technology/Construction Risk</a:t>
            </a:r>
          </a:p>
        </p:txBody>
      </p:sp>
      <p:sp>
        <p:nvSpPr>
          <p:cNvPr id="36867" name="Rectangle 3"/>
          <p:cNvSpPr>
            <a:spLocks noGrp="1" noChangeArrowheads="1"/>
          </p:cNvSpPr>
          <p:nvPr>
            <p:ph type="body" idx="1"/>
          </p:nvPr>
        </p:nvSpPr>
        <p:spPr/>
        <p:txBody>
          <a:bodyPr/>
          <a:lstStyle/>
          <a:p>
            <a:pPr>
              <a:lnSpc>
                <a:spcPct val="80000"/>
              </a:lnSpc>
            </a:pPr>
            <a:r>
              <a:rPr lang="en-US" sz="1800" smtClean="0"/>
              <a:t>Strong</a:t>
            </a:r>
          </a:p>
          <a:p>
            <a:pPr lvl="1">
              <a:lnSpc>
                <a:spcPct val="80000"/>
              </a:lnSpc>
            </a:pPr>
            <a:r>
              <a:rPr lang="en-US" sz="1600" smtClean="0"/>
              <a:t>Fixed-price, date-certain turnkey contract; </a:t>
            </a:r>
          </a:p>
          <a:p>
            <a:pPr lvl="1">
              <a:lnSpc>
                <a:spcPct val="80000"/>
              </a:lnSpc>
            </a:pPr>
            <a:r>
              <a:rPr lang="en-US" sz="1600" smtClean="0"/>
              <a:t>one-year-plus guarantees; </a:t>
            </a:r>
          </a:p>
          <a:p>
            <a:pPr lvl="1">
              <a:lnSpc>
                <a:spcPct val="80000"/>
              </a:lnSpc>
            </a:pPr>
            <a:r>
              <a:rPr lang="en-US" sz="1600" smtClean="0"/>
              <a:t>superior liquidated performance/delay damages; </a:t>
            </a:r>
          </a:p>
          <a:p>
            <a:pPr lvl="1">
              <a:lnSpc>
                <a:spcPct val="80000"/>
              </a:lnSpc>
            </a:pPr>
            <a:r>
              <a:rPr lang="en-US" sz="1600" smtClean="0"/>
              <a:t>highly rated EPC contractor, </a:t>
            </a:r>
          </a:p>
          <a:p>
            <a:pPr lvl="1">
              <a:lnSpc>
                <a:spcPct val="80000"/>
              </a:lnSpc>
            </a:pPr>
            <a:r>
              <a:rPr lang="en-US" sz="1600" smtClean="0"/>
              <a:t>credible sponsor completion guarantee or LOC-backed construction; </a:t>
            </a:r>
          </a:p>
          <a:p>
            <a:pPr lvl="1">
              <a:lnSpc>
                <a:spcPct val="80000"/>
              </a:lnSpc>
            </a:pPr>
            <a:r>
              <a:rPr lang="en-US" sz="1600" smtClean="0"/>
              <a:t>installed costs at/below market; </a:t>
            </a:r>
          </a:p>
          <a:p>
            <a:pPr lvl="1">
              <a:lnSpc>
                <a:spcPct val="80000"/>
              </a:lnSpc>
            </a:pPr>
            <a:r>
              <a:rPr lang="en-US" sz="1600" smtClean="0"/>
              <a:t>contracts executed. </a:t>
            </a:r>
          </a:p>
          <a:p>
            <a:pPr lvl="1">
              <a:lnSpc>
                <a:spcPct val="80000"/>
              </a:lnSpc>
            </a:pPr>
            <a:r>
              <a:rPr lang="en-US" sz="1600" smtClean="0"/>
              <a:t>IE oversight through completion, including completion certificate.   </a:t>
            </a:r>
          </a:p>
          <a:p>
            <a:pPr lvl="1">
              <a:lnSpc>
                <a:spcPct val="80000"/>
              </a:lnSpc>
            </a:pPr>
            <a:r>
              <a:rPr lang="en-US" sz="1600" smtClean="0"/>
              <a:t>Commercially proven, currently used technology.   </a:t>
            </a:r>
          </a:p>
          <a:p>
            <a:pPr lvl="1">
              <a:lnSpc>
                <a:spcPct val="80000"/>
              </a:lnSpc>
            </a:pPr>
            <a:r>
              <a:rPr lang="en-US" sz="1600" smtClean="0"/>
              <a:t>Rated O&amp;M contract with performance damages.   </a:t>
            </a:r>
          </a:p>
          <a:p>
            <a:pPr lvl="1">
              <a:lnSpc>
                <a:spcPct val="80000"/>
              </a:lnSpc>
            </a:pPr>
            <a:r>
              <a:rPr lang="en-US" sz="1600" smtClean="0"/>
              <a:t>Budget and schedule credible, not aggressive.   </a:t>
            </a:r>
          </a:p>
          <a:p>
            <a:pPr lvl="1">
              <a:lnSpc>
                <a:spcPct val="80000"/>
              </a:lnSpc>
            </a:pPr>
            <a:r>
              <a:rPr lang="en-US" sz="1600" smtClean="0"/>
              <a:t>Thorough and credible IE report.   </a:t>
            </a:r>
          </a:p>
        </p:txBody>
      </p:sp>
    </p:spTree>
  </p:cSld>
  <p:clrMapOvr>
    <a:masterClrMapping/>
  </p:clrMapOvr>
  <p:transition>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z="1800" smtClean="0"/>
              <a:t>Strong and Weak Technology/Construction Risk</a:t>
            </a:r>
          </a:p>
        </p:txBody>
      </p:sp>
      <p:sp>
        <p:nvSpPr>
          <p:cNvPr id="37891" name="Rectangle 3"/>
          <p:cNvSpPr>
            <a:spLocks noGrp="1" noChangeArrowheads="1"/>
          </p:cNvSpPr>
          <p:nvPr>
            <p:ph type="body" idx="1"/>
          </p:nvPr>
        </p:nvSpPr>
        <p:spPr/>
        <p:txBody>
          <a:bodyPr/>
          <a:lstStyle/>
          <a:p>
            <a:r>
              <a:rPr lang="en-US" sz="1800" smtClean="0"/>
              <a:t>Weak</a:t>
            </a:r>
          </a:p>
          <a:p>
            <a:pPr lvl="1"/>
            <a:r>
              <a:rPr lang="en-US" sz="1600" smtClean="0"/>
              <a:t>Cost-plus contracts, </a:t>
            </a:r>
          </a:p>
          <a:p>
            <a:pPr lvl="2"/>
            <a:r>
              <a:rPr lang="en-US" sz="1400" smtClean="0"/>
              <a:t>no cap; </a:t>
            </a:r>
          </a:p>
          <a:p>
            <a:pPr lvl="2"/>
            <a:r>
              <a:rPr lang="en-US" sz="1400" smtClean="0"/>
              <a:t>weak guarantees, if any; minor liquidated performance/delay damages;</a:t>
            </a:r>
          </a:p>
          <a:p>
            <a:pPr lvl="2"/>
            <a:r>
              <a:rPr lang="en-US" sz="1400" smtClean="0"/>
              <a:t>questionable EPC contractor. </a:t>
            </a:r>
          </a:p>
          <a:p>
            <a:pPr lvl="1"/>
            <a:r>
              <a:rPr lang="en-US" sz="1600" smtClean="0"/>
              <a:t>Costly project budget.</a:t>
            </a:r>
          </a:p>
          <a:p>
            <a:pPr lvl="1"/>
            <a:r>
              <a:rPr lang="en-US" sz="1600" smtClean="0"/>
              <a:t>Permits lacking and siting issues.</a:t>
            </a:r>
          </a:p>
          <a:p>
            <a:pPr lvl="1"/>
            <a:r>
              <a:rPr lang="en-US" sz="1600" smtClean="0"/>
              <a:t>Possible local political/regulatory problems.   </a:t>
            </a:r>
          </a:p>
          <a:p>
            <a:pPr lvl="1"/>
            <a:r>
              <a:rPr lang="en-US" sz="1600" smtClean="0"/>
              <a:t>No Independent Engineering oversight.   </a:t>
            </a:r>
          </a:p>
          <a:p>
            <a:pPr lvl="1"/>
            <a:r>
              <a:rPr lang="en-US" sz="1600" smtClean="0"/>
              <a:t>Technology issues exist.   </a:t>
            </a:r>
          </a:p>
          <a:p>
            <a:pPr lvl="1"/>
            <a:r>
              <a:rPr lang="en-US" sz="1600" smtClean="0"/>
              <a:t>Budget and schedule aggressive.   </a:t>
            </a:r>
          </a:p>
          <a:p>
            <a:pPr lvl="1"/>
            <a:r>
              <a:rPr lang="en-US" sz="1600" smtClean="0"/>
              <a:t>No Independent Engineering report.   </a:t>
            </a:r>
          </a:p>
        </p:txBody>
      </p:sp>
    </p:spTree>
  </p:cSld>
  <p:clrMapOvr>
    <a:masterClrMapping/>
  </p:clrMapOvr>
  <p:transition>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PPP Construction Assessment Matrix</a:t>
            </a:r>
          </a:p>
        </p:txBody>
      </p:sp>
      <p:pic>
        <p:nvPicPr>
          <p:cNvPr id="38915" name="Picture 3"/>
          <p:cNvPicPr>
            <a:picLocks noGrp="1" noChangeAspect="1" noChangeArrowheads="1"/>
          </p:cNvPicPr>
          <p:nvPr>
            <p:ph type="body" idx="1"/>
          </p:nvPr>
        </p:nvPicPr>
        <p:blipFill>
          <a:blip r:embed="rId2" cstate="print"/>
          <a:srcRect/>
          <a:stretch>
            <a:fillRect/>
          </a:stretch>
        </p:blipFill>
        <p:spPr>
          <a:xfrm>
            <a:off x="1295400" y="1143000"/>
            <a:ext cx="5257800" cy="5156200"/>
          </a:xfrm>
        </p:spPr>
      </p:pic>
    </p:spTree>
  </p:cSld>
  <p:clrMapOvr>
    <a:masterClrMapping/>
  </p:clrMapOvr>
  <p:transition>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z="1800" smtClean="0"/>
              <a:t>Risks Present Even with EPC Contract</a:t>
            </a:r>
          </a:p>
        </p:txBody>
      </p:sp>
      <p:sp>
        <p:nvSpPr>
          <p:cNvPr id="39939" name="Rectangle 3"/>
          <p:cNvSpPr>
            <a:spLocks noGrp="1" noChangeArrowheads="1"/>
          </p:cNvSpPr>
          <p:nvPr>
            <p:ph type="body" idx="1"/>
          </p:nvPr>
        </p:nvSpPr>
        <p:spPr/>
        <p:txBody>
          <a:bodyPr/>
          <a:lstStyle/>
          <a:p>
            <a:r>
              <a:rPr lang="en-US" smtClean="0"/>
              <a:t>Construction contracts cannot eliminate all risk to a project. Some residual level of risk generally remains</a:t>
            </a:r>
          </a:p>
          <a:p>
            <a:pPr lvl="1"/>
            <a:r>
              <a:rPr lang="en-US" smtClean="0"/>
              <a:t>force majeure</a:t>
            </a:r>
          </a:p>
          <a:p>
            <a:pPr lvl="1"/>
            <a:r>
              <a:rPr lang="en-US" smtClean="0"/>
              <a:t>change-of-law events</a:t>
            </a:r>
          </a:p>
          <a:p>
            <a:pPr lvl="1"/>
            <a:r>
              <a:rPr lang="en-US" smtClean="0"/>
              <a:t>Change orders</a:t>
            </a:r>
          </a:p>
          <a:p>
            <a:r>
              <a:rPr lang="en-US" smtClean="0"/>
              <a:t>By definition, the vendor and contractor cannot control such events. </a:t>
            </a:r>
          </a:p>
          <a:p>
            <a:r>
              <a:rPr lang="en-US" smtClean="0"/>
              <a:t>Better projects, especially heavily leveraged, high fixed cost ones, will seek to minimize these risks through insurance or sovereign guarantees and provisions to renegotiate tariff cost-offsetting provisions of power purchase agreements.</a:t>
            </a:r>
          </a:p>
        </p:txBody>
      </p:sp>
    </p:spTree>
  </p:cSld>
  <p:clrMapOvr>
    <a:masterClrMapping/>
  </p:clrMapOvr>
  <p:transition>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t>Case Study of Bias in IE Report</a:t>
            </a:r>
          </a:p>
        </p:txBody>
      </p:sp>
      <p:sp>
        <p:nvSpPr>
          <p:cNvPr id="40963" name="Rectangle 3"/>
          <p:cNvSpPr>
            <a:spLocks noGrp="1" noChangeArrowheads="1"/>
          </p:cNvSpPr>
          <p:nvPr>
            <p:ph type="body" idx="1"/>
          </p:nvPr>
        </p:nvSpPr>
        <p:spPr/>
        <p:txBody>
          <a:bodyPr/>
          <a:lstStyle/>
          <a:p>
            <a:r>
              <a:rPr lang="en-US" smtClean="0"/>
              <a:t>In one example, an IE report noted a mismatch between the physical requirements of an offtake agreement and the operating requirements of a key piece of project machinery</a:t>
            </a:r>
          </a:p>
          <a:p>
            <a:pPr lvl="1"/>
            <a:r>
              <a:rPr lang="en-US" smtClean="0"/>
              <a:t>nevertheless concluded that the sponsor's operating practices would be sufficient to avoid significant problems. </a:t>
            </a:r>
          </a:p>
          <a:p>
            <a:pPr lvl="1"/>
            <a:r>
              <a:rPr lang="en-US" smtClean="0"/>
              <a:t>Despite the benign appearance of the issue, the project ultimately suffered years of poor operating and financial performance and issued a substantial amount of additional senior debt to finance the replacement of the affected equipment. </a:t>
            </a:r>
          </a:p>
        </p:txBody>
      </p:sp>
    </p:spTree>
  </p:cSld>
  <p:clrMapOvr>
    <a:masterClrMapping/>
  </p:clrMapOvr>
  <p:transition>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z="1800" smtClean="0"/>
              <a:t>Evaluation of Feasibility Study and Independent Engineer Report – Standard and Poor’s (Reference)</a:t>
            </a:r>
          </a:p>
        </p:txBody>
      </p:sp>
      <p:sp>
        <p:nvSpPr>
          <p:cNvPr id="41987" name="Rectangle 4"/>
          <p:cNvSpPr>
            <a:spLocks noGrp="1" noChangeArrowheads="1"/>
          </p:cNvSpPr>
          <p:nvPr>
            <p:ph type="body" idx="1"/>
          </p:nvPr>
        </p:nvSpPr>
        <p:spPr/>
        <p:txBody>
          <a:bodyPr/>
          <a:lstStyle/>
          <a:p>
            <a:r>
              <a:rPr lang="en-US" sz="1800" smtClean="0"/>
              <a:t>Independent engineer's evaluation about the adequacy of contingencies for schedule and budget, and related assumptions. </a:t>
            </a:r>
          </a:p>
          <a:p>
            <a:pPr lvl="1"/>
            <a:r>
              <a:rPr lang="en-US" sz="1600" smtClean="0"/>
              <a:t>Evaluate performance requirements and incentives for the construction contractors along with the financial and technical capacity of the contractors to perform on these contracts. </a:t>
            </a:r>
          </a:p>
          <a:p>
            <a:pPr lvl="1"/>
            <a:r>
              <a:rPr lang="en-US" sz="1600" smtClean="0"/>
              <a:t>For newer technologies, evaluate whether the contractor has significant experience working with that technology and whether the contractor has worked in the host country. </a:t>
            </a:r>
          </a:p>
          <a:p>
            <a:pPr lvl="1"/>
            <a:r>
              <a:rPr lang="en-US" sz="1600" smtClean="0"/>
              <a:t>A project having a legal structure that includes construction monitoring by an expert third party, such as an independent engineer, enhances construction surveillance by providing systematic oversight. </a:t>
            </a:r>
          </a:p>
          <a:p>
            <a:pPr lvl="1"/>
            <a:r>
              <a:rPr lang="en-US" sz="1600" smtClean="0"/>
              <a:t>Monitor surveillance of work in progress with the independent engineer to establish the predictability of the remaining construction schedule.   </a:t>
            </a:r>
          </a:p>
        </p:txBody>
      </p:sp>
    </p:spTree>
  </p:cSld>
  <p:clrMapOvr>
    <a:masterClrMapping/>
  </p:clrMapOvr>
  <p:transition>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p:txBody>
          <a:bodyPr/>
          <a:lstStyle/>
          <a:p>
            <a:r>
              <a:rPr lang="en-US" smtClean="0"/>
              <a:t>Mitigation of Operation and Maintenance Risk</a:t>
            </a:r>
          </a:p>
        </p:txBody>
      </p:sp>
    </p:spTree>
  </p:cSld>
  <p:clrMapOvr>
    <a:masterClrMapping/>
  </p:clrMapOvr>
  <p:transition>
    <p:zoom dir="in"/>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mtClean="0"/>
              <a:t>Productivity Risk</a:t>
            </a:r>
          </a:p>
        </p:txBody>
      </p:sp>
      <p:sp>
        <p:nvSpPr>
          <p:cNvPr id="44035" name="Rectangle 3"/>
          <p:cNvSpPr>
            <a:spLocks noGrp="1" noChangeArrowheads="1"/>
          </p:cNvSpPr>
          <p:nvPr>
            <p:ph type="body" idx="1"/>
          </p:nvPr>
        </p:nvSpPr>
        <p:spPr/>
        <p:txBody>
          <a:bodyPr/>
          <a:lstStyle/>
          <a:p>
            <a:r>
              <a:rPr lang="en-US" smtClean="0"/>
              <a:t>Another threat to a project may be the development and entry of new technologies that radically change the industry structure and the basis for competition and sustainability. While it has always been difficult to predict the next successful technology in any industry, the potential for new technologies to disrupt traditional industries may be greater in some sectors than others. </a:t>
            </a:r>
          </a:p>
          <a:p>
            <a:pPr lvl="1"/>
            <a:r>
              <a:rPr lang="en-US" smtClean="0"/>
              <a:t>For instance, the development of wireless technology over the past 10 years has transformed the global telecommunications industry. </a:t>
            </a:r>
          </a:p>
          <a:p>
            <a:endParaRPr lang="en-US" smtClean="0"/>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Risk Classification , Mitigation and Importance</a:t>
            </a:r>
          </a:p>
        </p:txBody>
      </p:sp>
      <p:pic>
        <p:nvPicPr>
          <p:cNvPr id="8195" name="Picture 3"/>
          <p:cNvPicPr>
            <a:picLocks noGrp="1" noChangeAspect="1" noChangeArrowheads="1"/>
          </p:cNvPicPr>
          <p:nvPr>
            <p:ph idx="1"/>
          </p:nvPr>
        </p:nvPicPr>
        <p:blipFill>
          <a:blip r:embed="rId2" cstate="print"/>
          <a:srcRect/>
          <a:stretch>
            <a:fillRect/>
          </a:stretch>
        </p:blipFill>
        <p:spPr>
          <a:xfrm>
            <a:off x="457200" y="1701800"/>
            <a:ext cx="8001000" cy="4135438"/>
          </a:xfrm>
        </p:spPr>
      </p:pic>
    </p:spTree>
  </p:cSld>
  <p:clrMapOvr>
    <a:masterClrMapping/>
  </p:clrMapOvr>
  <p:transition>
    <p:zoom/>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Cost Risk – Standard and Poor’s (Reference)</a:t>
            </a:r>
          </a:p>
        </p:txBody>
      </p:sp>
      <p:sp>
        <p:nvSpPr>
          <p:cNvPr id="45059" name="Rectangle 3"/>
          <p:cNvSpPr>
            <a:spLocks noGrp="1" noChangeArrowheads="1"/>
          </p:cNvSpPr>
          <p:nvPr>
            <p:ph type="body" idx="1"/>
          </p:nvPr>
        </p:nvSpPr>
        <p:spPr/>
        <p:txBody>
          <a:bodyPr/>
          <a:lstStyle/>
          <a:p>
            <a:pPr marL="342900" indent="-342900"/>
            <a:r>
              <a:rPr lang="en-US" sz="1800" smtClean="0"/>
              <a:t>Cost risks apply to labor and materials inputs, productivity, and operating expenses (“Opex”)</a:t>
            </a:r>
          </a:p>
          <a:p>
            <a:pPr marL="342900" indent="-342900"/>
            <a:r>
              <a:rPr lang="en-US" sz="1800" smtClean="0"/>
              <a:t>Cost risk includes the effect of inflation.</a:t>
            </a:r>
          </a:p>
          <a:p>
            <a:pPr marL="342900" indent="-342900"/>
            <a:r>
              <a:rPr lang="en-US" sz="1800" smtClean="0"/>
              <a:t>Typical cash flows will show 7-10 key items of costs with the remaining cost categories usually amounting to only 5-10% of Opex</a:t>
            </a:r>
          </a:p>
          <a:p>
            <a:pPr marL="342900" indent="-342900"/>
            <a:r>
              <a:rPr lang="en-US" sz="1800" smtClean="0"/>
              <a:t>An adequate O&amp;M budget and major maintenance funding commensurate with the technology are mandatory. Standard &amp; Poor's expects that O&amp;M plans for new technologies or significantly scaled-up versions of proven technologies provide additional contingency for unexpected operating results. The budget estimates must be based on a detailed schedule of plant maintenance and planned overhauls.</a:t>
            </a:r>
          </a:p>
          <a:p>
            <a:pPr marL="342900" indent="-342900"/>
            <a:endParaRPr lang="en-US" sz="1800" smtClean="0"/>
          </a:p>
          <a:p>
            <a:pPr marL="342900" indent="-342900"/>
            <a:endParaRPr lang="en-US" sz="1800" smtClean="0"/>
          </a:p>
        </p:txBody>
      </p:sp>
    </p:spTree>
  </p:cSld>
  <p:clrMapOvr>
    <a:masterClrMapping/>
  </p:clrMapOvr>
  <p:transition>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mtClean="0"/>
              <a:t>Cost of Production and Cost Curves</a:t>
            </a:r>
          </a:p>
        </p:txBody>
      </p:sp>
      <p:sp>
        <p:nvSpPr>
          <p:cNvPr id="46083" name="Rectangle 3"/>
          <p:cNvSpPr>
            <a:spLocks noGrp="1" noChangeArrowheads="1"/>
          </p:cNvSpPr>
          <p:nvPr>
            <p:ph type="body" idx="1"/>
          </p:nvPr>
        </p:nvSpPr>
        <p:spPr/>
        <p:txBody>
          <a:bodyPr/>
          <a:lstStyle/>
          <a:p>
            <a:pPr marL="342900" indent="-342900">
              <a:lnSpc>
                <a:spcPct val="90000"/>
              </a:lnSpc>
            </a:pPr>
            <a:r>
              <a:rPr lang="en-US" sz="1800" smtClean="0"/>
              <a:t>Whether a contract exists or not, the position of the project in terms of cost of production relative to all the other producers of the given product is important.  </a:t>
            </a:r>
          </a:p>
          <a:p>
            <a:pPr marL="342900" indent="-342900">
              <a:lnSpc>
                <a:spcPct val="90000"/>
              </a:lnSpc>
            </a:pPr>
            <a:r>
              <a:rPr lang="en-US" sz="1800" smtClean="0"/>
              <a:t>Generally, a project in the lower half or lower third of the cost curve (sorted costs of other producers) is adequate.</a:t>
            </a:r>
          </a:p>
          <a:p>
            <a:pPr marL="342900" indent="-342900">
              <a:lnSpc>
                <a:spcPct val="90000"/>
              </a:lnSpc>
              <a:buFontTx/>
              <a:buNone/>
            </a:pPr>
            <a:r>
              <a:rPr lang="en-US" sz="1800" smtClean="0"/>
              <a:t>	A project's competitive position relative to its peer group is a principal credit determinant. Given that most projects produce a commodity, such as electricity, ore, oil or gas, or some form of transport, low-cost production relative to the market is essential for an investment-grade rating. </a:t>
            </a:r>
          </a:p>
          <a:p>
            <a:pPr marL="342900" indent="-342900">
              <a:lnSpc>
                <a:spcPct val="90000"/>
              </a:lnSpc>
              <a:buFontTx/>
              <a:buNone/>
            </a:pPr>
            <a:r>
              <a:rPr lang="en-US" sz="1800" smtClean="0"/>
              <a:t>	High costs relative to an average market price, absent mitigating circumstances, will almost always place lenders at risk. To the extent that a project can "decommoditize" its product and obtain higher pricing, either through locational advantages, contractual agreements, or by differentiation in service and quality, it may achieve a higher rating, all else being equal. </a:t>
            </a:r>
          </a:p>
          <a:p>
            <a:pPr marL="342900" indent="-342900">
              <a:lnSpc>
                <a:spcPct val="90000"/>
              </a:lnSpc>
              <a:buFontTx/>
              <a:buNone/>
            </a:pPr>
            <a:endParaRPr lang="en-US" sz="1800" smtClean="0"/>
          </a:p>
        </p:txBody>
      </p:sp>
    </p:spTree>
  </p:cSld>
  <p:clrMapOvr>
    <a:masterClrMapping/>
  </p:clrMapOvr>
  <p:transition>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mtClean="0"/>
              <a:t>Raw Material Risk</a:t>
            </a:r>
          </a:p>
        </p:txBody>
      </p:sp>
      <p:sp>
        <p:nvSpPr>
          <p:cNvPr id="47107" name="Rectangle 3"/>
          <p:cNvSpPr>
            <a:spLocks noGrp="1" noChangeArrowheads="1"/>
          </p:cNvSpPr>
          <p:nvPr>
            <p:ph type="body" idx="1"/>
          </p:nvPr>
        </p:nvSpPr>
        <p:spPr/>
        <p:txBody>
          <a:bodyPr/>
          <a:lstStyle/>
          <a:p>
            <a:r>
              <a:rPr lang="en-US" sz="1800" smtClean="0"/>
              <a:t>Because projects are, by definition, generally single site, limited product businesses, they are potentially at greater risk than a less restricted corporation. </a:t>
            </a:r>
          </a:p>
          <a:p>
            <a:r>
              <a:rPr lang="en-US" sz="1800" smtClean="0"/>
              <a:t>Most projects take a single raw material and convert it to a single, higher value-added product; hence, the supplier may be critical to a buyer's business. </a:t>
            </a:r>
          </a:p>
          <a:p>
            <a:r>
              <a:rPr lang="en-US" sz="1800" smtClean="0"/>
              <a:t>The cost of the input usually drives the project's competitiveness. </a:t>
            </a:r>
          </a:p>
          <a:p>
            <a:r>
              <a:rPr lang="en-US" sz="1800" smtClean="0"/>
              <a:t>If only a few firms dominate the supply of a critical factor of production relative to the number of potential customers, a project, absent mitigating factors, could be at higher risk because the supplier is in a better position to dictate terms of sale. </a:t>
            </a:r>
          </a:p>
          <a:p>
            <a:r>
              <a:rPr lang="en-US" sz="1800" smtClean="0"/>
              <a:t>Projects that rely on fixed and dedicated transportation systems, such as pipelines or rail lines, to deliver necessary inputs, may have few substitutes available. </a:t>
            </a:r>
          </a:p>
          <a:p>
            <a:endParaRPr lang="en-US" sz="1800" smtClean="0"/>
          </a:p>
        </p:txBody>
      </p:sp>
    </p:spTree>
  </p:cSld>
  <p:clrMapOvr>
    <a:masterClrMapping/>
  </p:clrMapOvr>
  <p:transition>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mtClean="0"/>
              <a:t>Cost Risk Management</a:t>
            </a:r>
          </a:p>
        </p:txBody>
      </p:sp>
      <p:sp>
        <p:nvSpPr>
          <p:cNvPr id="48131" name="Rectangle 4"/>
          <p:cNvSpPr>
            <a:spLocks noGrp="1" noChangeArrowheads="1"/>
          </p:cNvSpPr>
          <p:nvPr>
            <p:ph type="body" idx="1"/>
          </p:nvPr>
        </p:nvSpPr>
        <p:spPr/>
        <p:txBody>
          <a:bodyPr/>
          <a:lstStyle/>
          <a:p>
            <a:r>
              <a:rPr lang="en-US" smtClean="0"/>
              <a:t>Sponsors projects mitigate supply risk through several strategies. </a:t>
            </a:r>
          </a:p>
          <a:p>
            <a:pPr marL="749300" lvl="1" indent="-177800"/>
            <a:r>
              <a:rPr lang="en-US" smtClean="0"/>
              <a:t>Some enter into commodity supply contracts (indexed to the product price) coterminous with the debt. </a:t>
            </a:r>
          </a:p>
          <a:p>
            <a:pPr marL="749300" lvl="1" indent="-177800"/>
            <a:r>
              <a:rPr lang="en-US" smtClean="0"/>
              <a:t>Second, transportation arrangements for the commodity should evidence a high level of dependability, with the transportation agreements again being coterminous with the debt. </a:t>
            </a:r>
          </a:p>
          <a:p>
            <a:pPr marL="749300" lvl="1" indent="-177800"/>
            <a:r>
              <a:rPr lang="en-US" smtClean="0"/>
              <a:t>Perhaps the best strategy uses a complete pass-through of supply costs to the purchaser. This strategy, however, places the buyer at risk of a price shock if the commodity's price should suddenly increase.   </a:t>
            </a:r>
          </a:p>
          <a:p>
            <a:endParaRPr lang="en-US" smtClean="0"/>
          </a:p>
        </p:txBody>
      </p:sp>
    </p:spTree>
  </p:cSld>
  <p:clrMapOvr>
    <a:masterClrMapping/>
  </p:clrMapOvr>
  <p:transition>
    <p:zo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t>Cost Risk Management</a:t>
            </a:r>
          </a:p>
        </p:txBody>
      </p:sp>
      <p:sp>
        <p:nvSpPr>
          <p:cNvPr id="49155" name="Rectangle 4"/>
          <p:cNvSpPr>
            <a:spLocks noGrp="1" noChangeArrowheads="1"/>
          </p:cNvSpPr>
          <p:nvPr>
            <p:ph type="body" idx="1"/>
          </p:nvPr>
        </p:nvSpPr>
        <p:spPr/>
        <p:txBody>
          <a:bodyPr/>
          <a:lstStyle/>
          <a:p>
            <a:r>
              <a:rPr lang="en-US" smtClean="0"/>
              <a:t>Projects can either hedge supply risk, or transfer it to an entity with the means and willingness to assume the project's output price risk.   </a:t>
            </a:r>
          </a:p>
          <a:p>
            <a:r>
              <a:rPr lang="en-US" smtClean="0"/>
              <a:t>The commodity supply markets in the U.S. and the U.K., are sufficiently liquid to support credible risk management strategies. </a:t>
            </a:r>
          </a:p>
          <a:p>
            <a:pPr lvl="1"/>
            <a:r>
              <a:rPr lang="en-US" smtClean="0"/>
              <a:t>A U.K.-based sponsor may partially hedge its natural gas fuel supply price risk through fixed price-volume contracts or derivative products</a:t>
            </a:r>
          </a:p>
          <a:p>
            <a:pPr lvl="1"/>
            <a:r>
              <a:rPr lang="en-US" smtClean="0"/>
              <a:t>The sponsor will demonstrate the ability and experience to engage in these complex risk management strategies.   </a:t>
            </a:r>
          </a:p>
          <a:p>
            <a:endParaRPr lang="en-US" smtClean="0"/>
          </a:p>
        </p:txBody>
      </p:sp>
    </p:spTree>
  </p:cSld>
  <p:clrMapOvr>
    <a:masterClrMapping/>
  </p:clrMapOvr>
  <p:transition>
    <p:zo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mtClean="0"/>
              <a:t>Risks Remaining in Supply Contracts (S&amp;P)</a:t>
            </a:r>
          </a:p>
        </p:txBody>
      </p:sp>
      <p:sp>
        <p:nvSpPr>
          <p:cNvPr id="50179" name="Rectangle 4"/>
          <p:cNvSpPr>
            <a:spLocks noGrp="1" noChangeArrowheads="1"/>
          </p:cNvSpPr>
          <p:nvPr>
            <p:ph type="body" idx="1"/>
          </p:nvPr>
        </p:nvSpPr>
        <p:spPr/>
        <p:txBody>
          <a:bodyPr/>
          <a:lstStyle/>
          <a:p>
            <a:r>
              <a:rPr lang="en-US" smtClean="0"/>
              <a:t>Although a project may contractually receive fixed payments that cover its debt obligations, project input or supply arrangements, such as for fuel, ash disposal and water, may expose the project (and bondholders) at risk as regards those contracts' price and volume arrangements. </a:t>
            </a:r>
          </a:p>
          <a:p>
            <a:pPr lvl="1"/>
            <a:r>
              <a:rPr lang="en-US" smtClean="0"/>
              <a:t>If the buyer's obligation to pay a fixed price under the offtake contract is contingent on the project's availability and a disruption in fuel or other supply commodity occurs to make the project not available, if the disruption extends over a period of time with the result that the buyer is not contractually required to make fixed payments under the offtake agreement the project may not have sufficient revenues to pay debt service on the bonds. </a:t>
            </a:r>
          </a:p>
          <a:p>
            <a:r>
              <a:rPr lang="en-US" smtClean="0"/>
              <a:t>Another risk to bondholders arises from the potential narrowing of the spread between supply prices and project product prices.   </a:t>
            </a:r>
          </a:p>
        </p:txBody>
      </p:sp>
    </p:spTree>
  </p:cSld>
  <p:clrMapOvr>
    <a:masterClrMapping/>
  </p:clrMapOvr>
  <p:transition>
    <p:zo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mtClean="0"/>
              <a:t>Political Risk - Introduction</a:t>
            </a:r>
          </a:p>
        </p:txBody>
      </p:sp>
      <p:sp>
        <p:nvSpPr>
          <p:cNvPr id="51203" name="Rectangle 3"/>
          <p:cNvSpPr>
            <a:spLocks noGrp="1" noChangeArrowheads="1"/>
          </p:cNvSpPr>
          <p:nvPr>
            <p:ph type="body" idx="1"/>
          </p:nvPr>
        </p:nvSpPr>
        <p:spPr/>
        <p:txBody>
          <a:bodyPr/>
          <a:lstStyle/>
          <a:p>
            <a:r>
              <a:rPr lang="en-US" smtClean="0"/>
              <a:t>Projects are long-term and immobile</a:t>
            </a:r>
          </a:p>
          <a:p>
            <a:pPr lvl="1"/>
            <a:r>
              <a:rPr lang="en-US" smtClean="0"/>
              <a:t>Long-term investments require sustained political support</a:t>
            </a:r>
          </a:p>
          <a:p>
            <a:pPr lvl="1"/>
            <a:r>
              <a:rPr lang="en-US" smtClean="0"/>
              <a:t>Do not want to become a political football</a:t>
            </a:r>
          </a:p>
          <a:p>
            <a:r>
              <a:rPr lang="en-US" smtClean="0"/>
              <a:t>Political viability is analogous to commercial viability</a:t>
            </a:r>
          </a:p>
          <a:p>
            <a:pPr lvl="1"/>
            <a:r>
              <a:rPr lang="en-US" smtClean="0"/>
              <a:t>Must be beneficial to a country</a:t>
            </a:r>
          </a:p>
          <a:p>
            <a:pPr lvl="1"/>
            <a:r>
              <a:rPr lang="en-US" smtClean="0"/>
              <a:t>High rate of return can increase risk</a:t>
            </a:r>
          </a:p>
          <a:p>
            <a:r>
              <a:rPr lang="en-US" smtClean="0"/>
              <a:t>Standard Political Risks</a:t>
            </a:r>
          </a:p>
          <a:p>
            <a:pPr lvl="1"/>
            <a:r>
              <a:rPr lang="en-US" smtClean="0"/>
              <a:t>Currency convertibility</a:t>
            </a:r>
          </a:p>
          <a:p>
            <a:pPr lvl="1"/>
            <a:r>
              <a:rPr lang="en-US" smtClean="0"/>
              <a:t>Expropriation of the project by the state</a:t>
            </a:r>
          </a:p>
          <a:p>
            <a:pPr lvl="1"/>
            <a:r>
              <a:rPr lang="en-US" smtClean="0"/>
              <a:t>Political violence</a:t>
            </a:r>
          </a:p>
        </p:txBody>
      </p:sp>
    </p:spTree>
  </p:cSld>
  <p:clrMapOvr>
    <a:masterClrMapping/>
  </p:clrMapOvr>
  <p:transition>
    <p:zo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smtClean="0"/>
              <a:t>Political and Country Risk</a:t>
            </a:r>
          </a:p>
        </p:txBody>
      </p:sp>
      <p:sp>
        <p:nvSpPr>
          <p:cNvPr id="52227" name="Rectangle 3"/>
          <p:cNvSpPr>
            <a:spLocks noGrp="1" noChangeArrowheads="1"/>
          </p:cNvSpPr>
          <p:nvPr>
            <p:ph type="body" idx="1"/>
          </p:nvPr>
        </p:nvSpPr>
        <p:spPr/>
        <p:txBody>
          <a:bodyPr/>
          <a:lstStyle/>
          <a:p>
            <a:pPr>
              <a:buFontTx/>
              <a:buNone/>
            </a:pPr>
            <a:r>
              <a:rPr lang="en-US" sz="1800" smtClean="0"/>
              <a:t>The legal and political regime in which a project operates can have profound effects on its ability to repay investors.</a:t>
            </a:r>
          </a:p>
          <a:p>
            <a:pPr lvl="1"/>
            <a:r>
              <a:rPr lang="en-US" smtClean="0"/>
              <a:t>Tax, environmental, labor, insolvency and secured lending laws (or lack thereof).</a:t>
            </a:r>
          </a:p>
          <a:p>
            <a:pPr lvl="1"/>
            <a:r>
              <a:rPr lang="en-US" smtClean="0"/>
              <a:t>Contract enforceability. </a:t>
            </a:r>
          </a:p>
          <a:p>
            <a:pPr lvl="1"/>
            <a:r>
              <a:rPr lang="en-US" smtClean="0"/>
              <a:t>Sovereign risk, primarily as currency transfer and convertibility risk, is also an issue because non-recourse projects have no call on their sponsors' balance sheets if host-country exchange control laws subsequently affect project cash flows across national boundaries.</a:t>
            </a:r>
            <a:endParaRPr lang="en-US" sz="1600" smtClean="0"/>
          </a:p>
          <a:p>
            <a:pPr>
              <a:buFontTx/>
              <a:buNone/>
            </a:pPr>
            <a:r>
              <a:rPr lang="en-US" sz="1800" smtClean="0"/>
              <a:t>	Legal systems in developing countries often fail to provide the rights and remedies that a project or its creditors typically require for the enforcement of their interests.      </a:t>
            </a:r>
            <a:endParaRPr lang="en-US" smtClean="0"/>
          </a:p>
        </p:txBody>
      </p:sp>
    </p:spTree>
  </p:cSld>
  <p:clrMapOvr>
    <a:masterClrMapping/>
  </p:clrMapOvr>
  <p:transition>
    <p:zo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mtClean="0"/>
              <a:t>Political Risks</a:t>
            </a:r>
          </a:p>
        </p:txBody>
      </p:sp>
      <p:sp>
        <p:nvSpPr>
          <p:cNvPr id="53251" name="Rectangle 3"/>
          <p:cNvSpPr>
            <a:spLocks noGrp="1" noChangeArrowheads="1"/>
          </p:cNvSpPr>
          <p:nvPr>
            <p:ph type="body" idx="1"/>
          </p:nvPr>
        </p:nvSpPr>
        <p:spPr/>
        <p:txBody>
          <a:bodyPr/>
          <a:lstStyle/>
          <a:p>
            <a:r>
              <a:rPr lang="en-US" smtClean="0"/>
              <a:t>Basis for political risk</a:t>
            </a:r>
          </a:p>
          <a:p>
            <a:pPr lvl="1"/>
            <a:r>
              <a:rPr lang="en-US" smtClean="0"/>
              <a:t>Change of law risk</a:t>
            </a:r>
          </a:p>
          <a:p>
            <a:pPr lvl="2"/>
            <a:r>
              <a:rPr lang="en-US" smtClean="0"/>
              <a:t>Changes in law because of new legislation.  These may be passed on to the off-taker in the PPA or concession contract</a:t>
            </a:r>
          </a:p>
          <a:p>
            <a:pPr lvl="1"/>
            <a:r>
              <a:rPr lang="en-US" smtClean="0"/>
              <a:t>Quasi political risk</a:t>
            </a:r>
          </a:p>
          <a:p>
            <a:pPr lvl="2"/>
            <a:r>
              <a:rPr lang="en-US" smtClean="0"/>
              <a:t>Contract disputes</a:t>
            </a:r>
          </a:p>
          <a:p>
            <a:pPr lvl="2"/>
            <a:r>
              <a:rPr lang="en-US" smtClean="0"/>
              <a:t>Dividing line between commercial and political risk is blurred</a:t>
            </a:r>
          </a:p>
          <a:p>
            <a:r>
              <a:rPr lang="en-US" smtClean="0"/>
              <a:t>Mitigate with:</a:t>
            </a:r>
          </a:p>
          <a:p>
            <a:pPr lvl="1"/>
            <a:r>
              <a:rPr lang="en-US" smtClean="0"/>
              <a:t>Political risk insurance</a:t>
            </a:r>
          </a:p>
          <a:p>
            <a:pPr lvl="1"/>
            <a:r>
              <a:rPr lang="en-US" smtClean="0"/>
              <a:t>Direct loan insurance</a:t>
            </a:r>
          </a:p>
          <a:p>
            <a:pPr lvl="1">
              <a:buFont typeface="Wingdings" pitchFamily="2" charset="2"/>
              <a:buNone/>
            </a:pPr>
            <a:endParaRPr lang="en-US" smtClean="0"/>
          </a:p>
        </p:txBody>
      </p:sp>
    </p:spTree>
  </p:cSld>
  <p:clrMapOvr>
    <a:masterClrMapping/>
  </p:clrMapOvr>
  <p:transition>
    <p:zo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mtClean="0"/>
              <a:t>Currency Convertibility</a:t>
            </a:r>
          </a:p>
        </p:txBody>
      </p:sp>
      <p:sp>
        <p:nvSpPr>
          <p:cNvPr id="54275" name="Rectangle 3"/>
          <p:cNvSpPr>
            <a:spLocks noGrp="1" noChangeArrowheads="1"/>
          </p:cNvSpPr>
          <p:nvPr>
            <p:ph type="body" idx="1"/>
          </p:nvPr>
        </p:nvSpPr>
        <p:spPr/>
        <p:txBody>
          <a:bodyPr/>
          <a:lstStyle/>
          <a:p>
            <a:r>
              <a:rPr lang="en-US" smtClean="0"/>
              <a:t>Often do not raise financing in the currency of the project (e.g. cannot raise Caribbean dollars from local banks).  Then must convert revenues collected from the project to another currency.</a:t>
            </a:r>
          </a:p>
          <a:p>
            <a:r>
              <a:rPr lang="en-US" smtClean="0"/>
              <a:t>If country runs into difficulties (such as Zimbabwe) , then cannot convert the currency and remove from the country.  Here the local currency is forbidden to be converted into another currency.</a:t>
            </a:r>
          </a:p>
          <a:p>
            <a:r>
              <a:rPr lang="en-US" smtClean="0"/>
              <a:t>Mitigate by:</a:t>
            </a:r>
          </a:p>
          <a:p>
            <a:pPr lvl="1"/>
            <a:r>
              <a:rPr lang="en-US" smtClean="0"/>
              <a:t>Analysis of macroeconomic risks</a:t>
            </a:r>
          </a:p>
          <a:p>
            <a:pPr lvl="1"/>
            <a:r>
              <a:rPr lang="en-US" smtClean="0"/>
              <a:t>Use of enclave projects with off-shore accounts to collect revenues from commodity. (Problem that may cause other actions from host country).</a:t>
            </a:r>
          </a:p>
        </p:txBody>
      </p:sp>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Risk Classification , Mitigation and Importance</a:t>
            </a:r>
          </a:p>
        </p:txBody>
      </p:sp>
      <p:pic>
        <p:nvPicPr>
          <p:cNvPr id="9219" name="Picture 2"/>
          <p:cNvPicPr>
            <a:picLocks noGrp="1" noChangeAspect="1" noChangeArrowheads="1"/>
          </p:cNvPicPr>
          <p:nvPr>
            <p:ph idx="1"/>
          </p:nvPr>
        </p:nvPicPr>
        <p:blipFill>
          <a:blip r:embed="rId2" cstate="print"/>
          <a:srcRect/>
          <a:stretch>
            <a:fillRect/>
          </a:stretch>
        </p:blipFill>
        <p:spPr>
          <a:xfrm>
            <a:off x="457200" y="1874838"/>
            <a:ext cx="8001000" cy="3802062"/>
          </a:xfrm>
        </p:spPr>
      </p:pic>
    </p:spTree>
  </p:cSld>
  <p:clrMapOvr>
    <a:masterClrMapping/>
  </p:clrMapOvr>
  <p:transition>
    <p:zoom/>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t>Change in Law</a:t>
            </a:r>
          </a:p>
        </p:txBody>
      </p:sp>
      <p:sp>
        <p:nvSpPr>
          <p:cNvPr id="55299" name="Rectangle 3"/>
          <p:cNvSpPr>
            <a:spLocks noGrp="1" noChangeArrowheads="1"/>
          </p:cNvSpPr>
          <p:nvPr>
            <p:ph type="body" idx="1"/>
          </p:nvPr>
        </p:nvSpPr>
        <p:spPr/>
        <p:txBody>
          <a:bodyPr/>
          <a:lstStyle/>
          <a:p>
            <a:r>
              <a:rPr lang="en-US" smtClean="0"/>
              <a:t>General principle that party most able to affect the risk should take the risk means that government off-taker should take the risk.</a:t>
            </a:r>
          </a:p>
          <a:p>
            <a:pPr lvl="1"/>
            <a:r>
              <a:rPr lang="en-US" smtClean="0"/>
              <a:t>In construction period, the EPC passes to project company who in turn passes on to PPA or Concession contract.</a:t>
            </a:r>
          </a:p>
          <a:p>
            <a:pPr lvl="1"/>
            <a:r>
              <a:rPr lang="en-US" smtClean="0"/>
              <a:t>Problem with change in tax rates – argument that is general risk of doing business.</a:t>
            </a:r>
          </a:p>
          <a:p>
            <a:pPr lvl="1"/>
            <a:r>
              <a:rPr lang="en-US" smtClean="0"/>
              <a:t>Mechanics of changing tariffs</a:t>
            </a:r>
          </a:p>
          <a:p>
            <a:pPr lvl="2"/>
            <a:r>
              <a:rPr lang="en-US" smtClean="0"/>
              <a:t>Direct change</a:t>
            </a:r>
          </a:p>
          <a:p>
            <a:pPr lvl="2"/>
            <a:r>
              <a:rPr lang="en-US" smtClean="0"/>
              <a:t>Interest cost</a:t>
            </a:r>
          </a:p>
        </p:txBody>
      </p:sp>
    </p:spTree>
  </p:cSld>
  <p:clrMapOvr>
    <a:masterClrMapping/>
  </p:clrMapOvr>
  <p:transition>
    <p:zo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mtClean="0"/>
              <a:t>S&amp;P on Sovereign Risk</a:t>
            </a:r>
          </a:p>
        </p:txBody>
      </p:sp>
      <p:sp>
        <p:nvSpPr>
          <p:cNvPr id="57347" name="Rectangle 4"/>
          <p:cNvSpPr>
            <a:spLocks noGrp="1" noChangeArrowheads="1"/>
          </p:cNvSpPr>
          <p:nvPr>
            <p:ph type="body" idx="1"/>
          </p:nvPr>
        </p:nvSpPr>
        <p:spPr/>
        <p:txBody>
          <a:bodyPr/>
          <a:lstStyle/>
          <a:p>
            <a:r>
              <a:rPr lang="en-US" sz="1800" smtClean="0"/>
              <a:t>As a general rule, project ratings are constrained by the foreign currency rating of the country in which the project is located. </a:t>
            </a:r>
          </a:p>
          <a:p>
            <a:r>
              <a:rPr lang="en-US" sz="1800" smtClean="0"/>
              <a:t>A sovereign foreign currency rating indicates the sovereign government's willingness and ability to service its foreign currency denominated debt on time and in full. </a:t>
            </a:r>
          </a:p>
          <a:p>
            <a:pPr lvl="1"/>
            <a:r>
              <a:rPr lang="en-US" sz="1600" smtClean="0"/>
              <a:t>The sovereign foreign currency rating acts as a constraint, because the project's ability to acquire the hard currency needed to service its foreign currency debt may be affected by acts or policies of the sovereign. For example, in times of economic or political stress, or both, the sovereign may intervene in the settlement process by impeding commercial conversion or transfer mechanisms, or by implementing exchange controls. In some rare instances where projects have foreign ownership that is key to the project's operations, the ability to earn a hard currency by exporting a commodity with minimal domestic demand, and other risk-mitigating structures, a project rating may exceed the sovereign rating.   </a:t>
            </a:r>
          </a:p>
        </p:txBody>
      </p:sp>
    </p:spTree>
  </p:cSld>
  <p:clrMapOvr>
    <a:masterClrMapping/>
  </p:clrMapOvr>
  <p:transition>
    <p:zo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smtClean="0"/>
              <a:t>Foreign Exchange Rate Risk</a:t>
            </a:r>
          </a:p>
        </p:txBody>
      </p:sp>
      <p:sp>
        <p:nvSpPr>
          <p:cNvPr id="58371" name="Rectangle 4"/>
          <p:cNvSpPr>
            <a:spLocks noGrp="1" noChangeArrowheads="1"/>
          </p:cNvSpPr>
          <p:nvPr>
            <p:ph type="body" idx="1"/>
          </p:nvPr>
        </p:nvSpPr>
        <p:spPr/>
        <p:txBody>
          <a:bodyPr/>
          <a:lstStyle/>
          <a:p>
            <a:pPr>
              <a:lnSpc>
                <a:spcPct val="90000"/>
              </a:lnSpc>
            </a:pPr>
            <a:r>
              <a:rPr lang="en-US" smtClean="0"/>
              <a:t>Recent experiences in the power sector in emerging markets have dramatically illustrated how foreign exchange devaluations can undermine a project's competitive position. Many cross-border projects, particularly infrastructure projects, have revenues denominated in local currencies but have debt obligations in a different currency. The mismatch creates two potential risks. </a:t>
            </a:r>
          </a:p>
          <a:p>
            <a:pPr lvl="2">
              <a:lnSpc>
                <a:spcPct val="90000"/>
              </a:lnSpc>
            </a:pPr>
            <a:r>
              <a:rPr lang="en-US" smtClean="0"/>
              <a:t>If the currency exposure is un-hedged, a project could likely experience a cash shortfall sufficient to cause a default if a sudden and severe devaluation occurs. </a:t>
            </a:r>
          </a:p>
          <a:p>
            <a:pPr lvl="2">
              <a:lnSpc>
                <a:spcPct val="90000"/>
              </a:lnSpc>
            </a:pPr>
            <a:r>
              <a:rPr lang="en-US" smtClean="0"/>
              <a:t>The second risk occurs when project revenues are contractually indexed so as to pass on the exchange rate risk to off-takers. In this second instance, lenders run the risk that a massive devaluation will make the project's off-take so expensive in the local currency that off-takers cannot afford to purchase the output. Hence, the risk of contract abrogation may soar.   </a:t>
            </a:r>
          </a:p>
          <a:p>
            <a:pPr>
              <a:lnSpc>
                <a:spcPct val="90000"/>
              </a:lnSpc>
              <a:buFontTx/>
              <a:buNone/>
            </a:pPr>
            <a:endParaRPr lang="en-US" sz="1800" smtClean="0"/>
          </a:p>
        </p:txBody>
      </p:sp>
    </p:spTree>
  </p:cSld>
  <p:clrMapOvr>
    <a:masterClrMapping/>
  </p:clrMapOvr>
  <p:transition>
    <p:zo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dirty="0" smtClean="0"/>
              <a:t>Evaluating Foreign Exchange Rate Risk</a:t>
            </a:r>
          </a:p>
        </p:txBody>
      </p:sp>
      <p:sp>
        <p:nvSpPr>
          <p:cNvPr id="59395" name="Rectangle 3"/>
          <p:cNvSpPr>
            <a:spLocks noGrp="1" noChangeArrowheads="1"/>
          </p:cNvSpPr>
          <p:nvPr>
            <p:ph type="body" idx="1"/>
          </p:nvPr>
        </p:nvSpPr>
        <p:spPr/>
        <p:txBody>
          <a:bodyPr/>
          <a:lstStyle/>
          <a:p>
            <a:pPr marL="342900" indent="-342900">
              <a:lnSpc>
                <a:spcPct val="90000"/>
              </a:lnSpc>
            </a:pPr>
            <a:r>
              <a:rPr lang="en-US" dirty="0" smtClean="0"/>
              <a:t>The limitations of indexing, however, can do little to offset the threat posed by sudden and severe depreciation. </a:t>
            </a:r>
          </a:p>
          <a:p>
            <a:pPr marL="342900" indent="-342900">
              <a:lnSpc>
                <a:spcPct val="90000"/>
              </a:lnSpc>
            </a:pPr>
            <a:r>
              <a:rPr lang="en-US" dirty="0" smtClean="0"/>
              <a:t>Standard &amp; Poor's will look to severe scenarios to test a project's robustness in speculative-grade sovereigns or in any other sovereign where the exchange rate regime may be unsustainable.  The question is how much devaluation be assumed in the scenarios.   </a:t>
            </a:r>
          </a:p>
          <a:p>
            <a:pPr marL="342900" indent="-342900">
              <a:lnSpc>
                <a:spcPct val="90000"/>
              </a:lnSpc>
            </a:pPr>
            <a:endParaRPr lang="en-US" dirty="0" smtClean="0"/>
          </a:p>
        </p:txBody>
      </p:sp>
    </p:spTree>
  </p:cSld>
  <p:clrMapOvr>
    <a:masterClrMapping/>
  </p:clrMapOvr>
  <p:transition>
    <p:zo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dirty="0" smtClean="0"/>
              <a:t>Use of Foreign Exchange Derivatives to Hedge Exposure</a:t>
            </a:r>
          </a:p>
        </p:txBody>
      </p:sp>
      <p:sp>
        <p:nvSpPr>
          <p:cNvPr id="60419" name="Rectangle 3"/>
          <p:cNvSpPr>
            <a:spLocks noGrp="1" noChangeArrowheads="1"/>
          </p:cNvSpPr>
          <p:nvPr>
            <p:ph type="body" idx="1"/>
          </p:nvPr>
        </p:nvSpPr>
        <p:spPr/>
        <p:txBody>
          <a:bodyPr/>
          <a:lstStyle/>
          <a:p>
            <a:pPr marL="342900" indent="-342900">
              <a:lnSpc>
                <a:spcPct val="90000"/>
              </a:lnSpc>
            </a:pPr>
            <a:r>
              <a:rPr lang="en-US" dirty="0" smtClean="0"/>
              <a:t>Mitigation strategies such as currency swaps and forward sales, while useful in theory, tend to have limited credit value. </a:t>
            </a:r>
          </a:p>
          <a:p>
            <a:pPr marL="342900" indent="-342900">
              <a:lnSpc>
                <a:spcPct val="90000"/>
              </a:lnSpc>
            </a:pPr>
            <a:r>
              <a:rPr lang="en-US" dirty="0" smtClean="0"/>
              <a:t>As a practical matter, the maturity and availability of such instruments, particularly in emerging markets, fall short of the needs of long-term debt. Non-amortizing debt are particularly risky in emerging markets, because a sudden crisis could prevent a refinancing regardless of the pricing.   </a:t>
            </a:r>
          </a:p>
          <a:p>
            <a:pPr marL="342900" indent="-342900">
              <a:lnSpc>
                <a:spcPct val="90000"/>
              </a:lnSpc>
            </a:pPr>
            <a:endParaRPr lang="en-US" dirty="0" smtClean="0"/>
          </a:p>
        </p:txBody>
      </p:sp>
    </p:spTree>
  </p:cSld>
  <p:clrMapOvr>
    <a:masterClrMapping/>
  </p:clrMapOvr>
  <p:transition>
    <p:zo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mtClean="0"/>
              <a:t>Example of Political Risk – Robbins Incinerator in US</a:t>
            </a:r>
          </a:p>
        </p:txBody>
      </p:sp>
      <p:sp>
        <p:nvSpPr>
          <p:cNvPr id="61443" name="Rectangle 3"/>
          <p:cNvSpPr>
            <a:spLocks noGrp="1" noChangeArrowheads="1"/>
          </p:cNvSpPr>
          <p:nvPr>
            <p:ph type="body" idx="1"/>
          </p:nvPr>
        </p:nvSpPr>
        <p:spPr/>
        <p:txBody>
          <a:bodyPr/>
          <a:lstStyle/>
          <a:p>
            <a:r>
              <a:rPr lang="en-US" sz="1800" smtClean="0"/>
              <a:t>Law subsidized waste to energy</a:t>
            </a:r>
          </a:p>
          <a:p>
            <a:r>
              <a:rPr lang="en-US" sz="1800" smtClean="0"/>
              <a:t>Subsidy was in the form of a zero interest loan</a:t>
            </a:r>
          </a:p>
          <a:p>
            <a:r>
              <a:rPr lang="en-US" sz="1800" smtClean="0"/>
              <a:t>Budget issues at state caused the law to be over-turned</a:t>
            </a:r>
          </a:p>
          <a:p>
            <a:r>
              <a:rPr lang="en-US" sz="1800" smtClean="0"/>
              <a:t>Facility cost $438 million and is now in bankruptcy</a:t>
            </a:r>
          </a:p>
          <a:p>
            <a:pPr lvl="1"/>
            <a:r>
              <a:rPr lang="en-US" sz="1600" smtClean="0"/>
              <a:t>All accumulated tax credits received by ComEd due to compensation for the additional payments caused by the difference in Rider 3 and Rider 4 rates must ultimately be reimbursed to the Illinois General Fund by the Project. Such reimbursement must commence no later than the 21st' year following the commencement of Commercial Operations of the Project, and the total reimbursement payments must equal the sum of all tax credits accumulated by ComEd from the operation of the Project. The total reimbursement period must be such that all accumulated tax credits are fully reimbursed to the Illinois General Fund by the end of the actual useful life of the Project.</a:t>
            </a:r>
          </a:p>
        </p:txBody>
      </p:sp>
    </p:spTree>
  </p:cSld>
  <p:clrMapOvr>
    <a:masterClrMapping/>
  </p:clrMapOvr>
  <p:transition>
    <p:zo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mtClean="0"/>
              <a:t>Multilateral Support</a:t>
            </a:r>
          </a:p>
        </p:txBody>
      </p:sp>
      <p:sp>
        <p:nvSpPr>
          <p:cNvPr id="62467" name="Rectangle 3"/>
          <p:cNvSpPr>
            <a:spLocks noGrp="1" noChangeArrowheads="1"/>
          </p:cNvSpPr>
          <p:nvPr>
            <p:ph type="body" idx="1"/>
          </p:nvPr>
        </p:nvSpPr>
        <p:spPr/>
        <p:txBody>
          <a:bodyPr/>
          <a:lstStyle/>
          <a:p>
            <a:r>
              <a:rPr lang="en-US" smtClean="0"/>
              <a:t>Mitigation of Political risk by:</a:t>
            </a:r>
          </a:p>
          <a:p>
            <a:pPr lvl="1"/>
            <a:r>
              <a:rPr lang="en-US" smtClean="0"/>
              <a:t>Guarantees or insurance for political risks</a:t>
            </a:r>
          </a:p>
          <a:p>
            <a:pPr lvl="1"/>
            <a:r>
              <a:rPr lang="en-US" smtClean="0"/>
              <a:t>Guarantees of insurance for all risks</a:t>
            </a:r>
          </a:p>
          <a:p>
            <a:pPr lvl="1"/>
            <a:r>
              <a:rPr lang="en-US" smtClean="0"/>
              <a:t>Direct Loans</a:t>
            </a:r>
          </a:p>
          <a:p>
            <a:r>
              <a:rPr lang="en-US" smtClean="0"/>
              <a:t>Sources of guarantees, insurance and direct loans</a:t>
            </a:r>
          </a:p>
          <a:p>
            <a:pPr lvl="1"/>
            <a:r>
              <a:rPr lang="en-US" smtClean="0"/>
              <a:t>Export Credit Agencies</a:t>
            </a:r>
          </a:p>
          <a:p>
            <a:pPr lvl="1"/>
            <a:r>
              <a:rPr lang="en-US" smtClean="0"/>
              <a:t>International Financing Institutions</a:t>
            </a:r>
          </a:p>
          <a:p>
            <a:pPr lvl="1"/>
            <a:r>
              <a:rPr lang="en-US" smtClean="0"/>
              <a:t>Private Insurance</a:t>
            </a:r>
          </a:p>
        </p:txBody>
      </p:sp>
    </p:spTree>
  </p:cSld>
  <p:clrMapOvr>
    <a:masterClrMapping/>
  </p:clrMapOvr>
  <p:transition>
    <p:zo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mtClean="0"/>
              <a:t>Management of Political Risk</a:t>
            </a:r>
          </a:p>
        </p:txBody>
      </p:sp>
      <p:sp>
        <p:nvSpPr>
          <p:cNvPr id="63491" name="Rectangle 4"/>
          <p:cNvSpPr>
            <a:spLocks noGrp="1" noChangeArrowheads="1"/>
          </p:cNvSpPr>
          <p:nvPr>
            <p:ph type="body" idx="1"/>
          </p:nvPr>
        </p:nvSpPr>
        <p:spPr/>
        <p:txBody>
          <a:bodyPr/>
          <a:lstStyle/>
          <a:p>
            <a:pPr>
              <a:lnSpc>
                <a:spcPct val="90000"/>
              </a:lnSpc>
            </a:pPr>
            <a:r>
              <a:rPr lang="en-US" smtClean="0"/>
              <a:t>Some political risks may be covered by government-Sponsored export credit agencies (ECAs); </a:t>
            </a:r>
          </a:p>
          <a:p>
            <a:pPr>
              <a:lnSpc>
                <a:spcPct val="90000"/>
              </a:lnSpc>
            </a:pPr>
            <a:r>
              <a:rPr lang="en-US" smtClean="0"/>
              <a:t>Alternatively, the risks can be absorbed through insurance from groups such as Lloyds of London or private insurance sources.  </a:t>
            </a:r>
          </a:p>
          <a:p>
            <a:pPr>
              <a:lnSpc>
                <a:spcPct val="90000"/>
              </a:lnSpc>
            </a:pPr>
            <a:r>
              <a:rPr lang="en-US" smtClean="0"/>
              <a:t>If the Project Financing parallels an MLA or ECA financing, then some (but not complete) comfort may be derived from the potential leverage from these government agencies.</a:t>
            </a:r>
          </a:p>
          <a:p>
            <a:pPr>
              <a:lnSpc>
                <a:spcPct val="90000"/>
              </a:lnSpc>
            </a:pPr>
            <a:r>
              <a:rPr lang="en-US" smtClean="0"/>
              <a:t>ECAs can provide very effective insurance against currency inconvertibility, creeping expropriation, and unfair calling of performance bonds.  </a:t>
            </a:r>
          </a:p>
          <a:p>
            <a:pPr>
              <a:lnSpc>
                <a:spcPct val="90000"/>
              </a:lnSpc>
            </a:pPr>
            <a:r>
              <a:rPr lang="en-US" smtClean="0"/>
              <a:t>Usually a delay of six months is built in to the PRI defined events to ensure that the government action is not a temporary squeeze</a:t>
            </a:r>
          </a:p>
        </p:txBody>
      </p:sp>
    </p:spTree>
  </p:cSld>
  <p:clrMapOvr>
    <a:masterClrMapping/>
  </p:clrMapOvr>
  <p:transition>
    <p:zo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smtClean="0"/>
              <a:t>Risk Mitigation and Purchasing Power Parity</a:t>
            </a:r>
          </a:p>
        </p:txBody>
      </p:sp>
      <p:sp>
        <p:nvSpPr>
          <p:cNvPr id="65539" name="Content Placeholder 2"/>
          <p:cNvSpPr>
            <a:spLocks noGrp="1"/>
          </p:cNvSpPr>
          <p:nvPr>
            <p:ph idx="1"/>
          </p:nvPr>
        </p:nvSpPr>
        <p:spPr/>
        <p:txBody>
          <a:bodyPr/>
          <a:lstStyle/>
          <a:p>
            <a:r>
              <a:rPr lang="en-US" smtClean="0"/>
              <a:t>Purchasing Power Parity</a:t>
            </a:r>
          </a:p>
          <a:p>
            <a:pPr lvl="1"/>
            <a:r>
              <a:rPr lang="en-US" smtClean="0"/>
              <a:t>Change in exchange rate (versus USD)</a:t>
            </a:r>
          </a:p>
          <a:p>
            <a:pPr lvl="2"/>
            <a:r>
              <a:rPr lang="en-US" smtClean="0"/>
              <a:t>Current exchange rate x (1+local inflation)/(1+US$ inflation)</a:t>
            </a:r>
          </a:p>
          <a:p>
            <a:pPr lvl="1"/>
            <a:r>
              <a:rPr lang="en-US" smtClean="0"/>
              <a:t>How purchasing power parity mitigates risk</a:t>
            </a:r>
          </a:p>
          <a:p>
            <a:pPr lvl="2"/>
            <a:r>
              <a:rPr lang="en-US" smtClean="0"/>
              <a:t>In theory people in the country are willing to pay higher nominal prices because of inflation and the net cash flow for the project should be the same</a:t>
            </a:r>
          </a:p>
          <a:p>
            <a:pPr lvl="2"/>
            <a:r>
              <a:rPr lang="en-US" smtClean="0"/>
              <a:t>For example, if the inflation rate increases to 20%, the exchange rate should reflect depreciation in the currency of 20%.</a:t>
            </a:r>
          </a:p>
          <a:p>
            <a:pPr lvl="1"/>
            <a:r>
              <a:rPr lang="en-US" smtClean="0"/>
              <a:t>Problems with purchasing power parity assumption</a:t>
            </a:r>
          </a:p>
          <a:p>
            <a:pPr lvl="2"/>
            <a:r>
              <a:rPr lang="en-US" smtClean="0"/>
              <a:t>Large devaluations can occur without inflation rate changes</a:t>
            </a:r>
          </a:p>
          <a:p>
            <a:pPr lvl="2"/>
            <a:r>
              <a:rPr lang="en-US" smtClean="0"/>
              <a:t>For example, the East Asian Crisis of 1997</a:t>
            </a:r>
          </a:p>
        </p:txBody>
      </p:sp>
    </p:spTree>
  </p:cSld>
  <p:clrMapOvr>
    <a:masterClrMapping/>
  </p:clrMapOvr>
  <p:transition>
    <p:zoom/>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ctrTitle"/>
          </p:nvPr>
        </p:nvSpPr>
        <p:spPr/>
        <p:txBody>
          <a:bodyPr/>
          <a:lstStyle/>
          <a:p>
            <a:r>
              <a:rPr lang="en-US" sz="1800" smtClean="0"/>
              <a:t>Other Risks – Environmental, Legal, Infrastructure</a:t>
            </a:r>
          </a:p>
        </p:txBody>
      </p:sp>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Risk Classification , Mitigation and Importance</a:t>
            </a:r>
          </a:p>
        </p:txBody>
      </p:sp>
      <p:pic>
        <p:nvPicPr>
          <p:cNvPr id="10243" name="Picture 2"/>
          <p:cNvPicPr>
            <a:picLocks noGrp="1" noChangeAspect="1" noChangeArrowheads="1"/>
          </p:cNvPicPr>
          <p:nvPr>
            <p:ph idx="1"/>
          </p:nvPr>
        </p:nvPicPr>
        <p:blipFill>
          <a:blip r:embed="rId2" cstate="print"/>
          <a:srcRect/>
          <a:stretch>
            <a:fillRect/>
          </a:stretch>
        </p:blipFill>
        <p:spPr>
          <a:xfrm>
            <a:off x="373063" y="1981200"/>
            <a:ext cx="8266112" cy="3492500"/>
          </a:xfrm>
        </p:spPr>
      </p:pic>
    </p:spTree>
  </p:cSld>
  <p:clrMapOvr>
    <a:masterClrMapping/>
  </p:clrMapOvr>
  <p:transition>
    <p:zoom/>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t>Interest Rate Risks</a:t>
            </a:r>
          </a:p>
        </p:txBody>
      </p:sp>
      <p:sp>
        <p:nvSpPr>
          <p:cNvPr id="67587" name="Rectangle 3"/>
          <p:cNvSpPr>
            <a:spLocks noGrp="1" noChangeArrowheads="1"/>
          </p:cNvSpPr>
          <p:nvPr>
            <p:ph type="body" idx="1"/>
          </p:nvPr>
        </p:nvSpPr>
        <p:spPr/>
        <p:txBody>
          <a:bodyPr/>
          <a:lstStyle/>
          <a:p>
            <a:pPr marL="342900" indent="-342900"/>
            <a:r>
              <a:rPr lang="en-US" sz="1800" smtClean="0"/>
              <a:t>Exposure to increases in interest costs because of interest rate changes.  Funding generally with variable rate debt.</a:t>
            </a:r>
          </a:p>
          <a:p>
            <a:pPr marL="342900" indent="-342900"/>
            <a:endParaRPr lang="en-US" sz="1800" smtClean="0"/>
          </a:p>
          <a:p>
            <a:pPr marL="342900" indent="-342900"/>
            <a:r>
              <a:rPr lang="en-US" sz="1800" smtClean="0"/>
              <a:t>Mitigation</a:t>
            </a:r>
          </a:p>
          <a:p>
            <a:pPr marL="742950" lvl="1" indent="-285750"/>
            <a:r>
              <a:rPr lang="en-US" sz="1600" smtClean="0"/>
              <a:t>Interest Rate Swaps</a:t>
            </a:r>
          </a:p>
          <a:p>
            <a:pPr marL="742950" lvl="1" indent="-285750"/>
            <a:r>
              <a:rPr lang="en-US" sz="1600" smtClean="0"/>
              <a:t>Interest Rate Caps</a:t>
            </a:r>
          </a:p>
          <a:p>
            <a:pPr marL="742950" lvl="1" indent="-285750"/>
            <a:r>
              <a:rPr lang="en-US" sz="1600" smtClean="0"/>
              <a:t>Forward Interest Rates</a:t>
            </a:r>
          </a:p>
        </p:txBody>
      </p:sp>
    </p:spTree>
  </p:cSld>
  <p:clrMapOvr>
    <a:masterClrMapping/>
  </p:clrMapOvr>
  <p:transition>
    <p:zo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smtClean="0"/>
              <a:t>Environmental Risk</a:t>
            </a:r>
          </a:p>
        </p:txBody>
      </p:sp>
      <p:sp>
        <p:nvSpPr>
          <p:cNvPr id="68611" name="Rectangle 3"/>
          <p:cNvSpPr>
            <a:spLocks noGrp="1" noChangeArrowheads="1"/>
          </p:cNvSpPr>
          <p:nvPr>
            <p:ph type="body" idx="1"/>
          </p:nvPr>
        </p:nvSpPr>
        <p:spPr/>
        <p:txBody>
          <a:bodyPr/>
          <a:lstStyle/>
          <a:p>
            <a:pPr marL="342900" indent="-342900">
              <a:lnSpc>
                <a:spcPct val="90000"/>
              </a:lnSpc>
            </a:pPr>
            <a:r>
              <a:rPr lang="en-US" smtClean="0"/>
              <a:t>This risk category can also arise due to location of the project e.g. near towns or highway or in proximity to wilderness, heritage, native reserve, or scenic areas. </a:t>
            </a:r>
          </a:p>
          <a:p>
            <a:pPr marL="342900" indent="-342900">
              <a:lnSpc>
                <a:spcPct val="90000"/>
              </a:lnSpc>
            </a:pPr>
            <a:r>
              <a:rPr lang="en-US" smtClean="0"/>
              <a:t>Mitigation</a:t>
            </a:r>
          </a:p>
          <a:p>
            <a:pPr marL="742950" lvl="1" indent="-285750">
              <a:lnSpc>
                <a:spcPct val="90000"/>
              </a:lnSpc>
            </a:pPr>
            <a:r>
              <a:rPr lang="en-US" smtClean="0"/>
              <a:t>Insurance firms are now specializing in assessing projects for environmental event, disaster, and clean-up policies. </a:t>
            </a:r>
          </a:p>
        </p:txBody>
      </p:sp>
    </p:spTree>
  </p:cSld>
  <p:clrMapOvr>
    <a:masterClrMapping/>
  </p:clrMapOvr>
  <p:transition>
    <p:zo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Infrastructure Risk</a:t>
            </a:r>
          </a:p>
        </p:txBody>
      </p:sp>
      <p:sp>
        <p:nvSpPr>
          <p:cNvPr id="69635" name="Rectangle 5"/>
          <p:cNvSpPr>
            <a:spLocks noGrp="1" noChangeArrowheads="1"/>
          </p:cNvSpPr>
          <p:nvPr>
            <p:ph type="body" idx="1"/>
          </p:nvPr>
        </p:nvSpPr>
        <p:spPr/>
        <p:txBody>
          <a:bodyPr/>
          <a:lstStyle/>
          <a:p>
            <a:r>
              <a:rPr lang="en-US" smtClean="0"/>
              <a:t>Risk Related to Costs of Delivering Equipment</a:t>
            </a:r>
          </a:p>
          <a:p>
            <a:pPr lvl="1"/>
            <a:r>
              <a:rPr lang="en-US" smtClean="0"/>
              <a:t>Transportation costs required to deliver the equipment can sometimes equal or exceed the Project’s operating and capital costs. </a:t>
            </a:r>
          </a:p>
          <a:p>
            <a:pPr lvl="1"/>
            <a:r>
              <a:rPr lang="en-US" smtClean="0"/>
              <a:t>Port capacity may be the limiting factor in remote projects.</a:t>
            </a:r>
          </a:p>
          <a:p>
            <a:pPr lvl="1"/>
            <a:r>
              <a:rPr lang="en-US" smtClean="0"/>
              <a:t>Example: Wind power in Caribbean</a:t>
            </a:r>
          </a:p>
          <a:p>
            <a:r>
              <a:rPr lang="en-US" smtClean="0"/>
              <a:t>May Require Independent Certification</a:t>
            </a:r>
          </a:p>
          <a:p>
            <a:r>
              <a:rPr lang="en-US" smtClean="0"/>
              <a:t>Mitigation</a:t>
            </a:r>
          </a:p>
          <a:p>
            <a:pPr lvl="1"/>
            <a:r>
              <a:rPr lang="en-US" smtClean="0"/>
              <a:t>Local governments may commit to develop the requisite roads and ports.  </a:t>
            </a:r>
          </a:p>
        </p:txBody>
      </p:sp>
    </p:spTree>
  </p:cSld>
  <p:clrMapOvr>
    <a:masterClrMapping/>
  </p:clrMapOvr>
  <p:transition>
    <p:zo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ctrTitle"/>
          </p:nvPr>
        </p:nvSpPr>
        <p:spPr/>
        <p:txBody>
          <a:bodyPr/>
          <a:lstStyle/>
          <a:p>
            <a:r>
              <a:rPr lang="en-US" smtClean="0"/>
              <a:t>Analysis of Residual Risks</a:t>
            </a:r>
          </a:p>
        </p:txBody>
      </p:sp>
    </p:spTree>
  </p:cSld>
  <p:clrMapOvr>
    <a:masterClrMapping/>
  </p:clrMapOvr>
  <p:transition>
    <p:zo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smtClean="0"/>
              <a:t>Sensitivity Analysis</a:t>
            </a:r>
          </a:p>
        </p:txBody>
      </p:sp>
      <p:sp>
        <p:nvSpPr>
          <p:cNvPr id="71683" name="Content Placeholder 2"/>
          <p:cNvSpPr>
            <a:spLocks noGrp="1"/>
          </p:cNvSpPr>
          <p:nvPr>
            <p:ph idx="1"/>
          </p:nvPr>
        </p:nvSpPr>
        <p:spPr/>
        <p:txBody>
          <a:bodyPr/>
          <a:lstStyle/>
          <a:p>
            <a:r>
              <a:rPr lang="en-US" smtClean="0"/>
              <a:t>Stage 1</a:t>
            </a:r>
          </a:p>
          <a:p>
            <a:pPr lvl="1"/>
            <a:r>
              <a:rPr lang="en-US" smtClean="0"/>
              <a:t>Decide on plausible range of values.  Some have higher ranges</a:t>
            </a:r>
          </a:p>
          <a:p>
            <a:r>
              <a:rPr lang="en-US" smtClean="0"/>
              <a:t>Stage 2</a:t>
            </a:r>
          </a:p>
          <a:p>
            <a:pPr lvl="1"/>
            <a:r>
              <a:rPr lang="en-US" smtClean="0"/>
              <a:t>Consider whether sensitivities are related</a:t>
            </a:r>
          </a:p>
        </p:txBody>
      </p:sp>
    </p:spTree>
  </p:cSld>
  <p:clrMapOvr>
    <a:masterClrMapping/>
  </p:clrMapOvr>
  <p:transition>
    <p:zo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5895" name="Rectangle 7"/>
          <p:cNvSpPr>
            <a:spLocks noGrp="1" noChangeArrowheads="1"/>
          </p:cNvSpPr>
          <p:nvPr>
            <p:ph type="title" idx="4294967295"/>
          </p:nvPr>
        </p:nvSpPr>
        <p:spPr/>
        <p:txBody>
          <a:bodyPr/>
          <a:lstStyle/>
          <a:p>
            <a:r>
              <a:rPr lang="en-US" dirty="0" smtClean="0"/>
              <a:t>Toll Road Assumptions - 1</a:t>
            </a:r>
            <a:endParaRPr lang="en-US" dirty="0" smtClean="0"/>
          </a:p>
        </p:txBody>
      </p:sp>
      <p:pic>
        <p:nvPicPr>
          <p:cNvPr id="165899" name="Picture 11"/>
          <p:cNvPicPr>
            <a:picLocks noChangeAspect="1" noChangeArrowheads="1"/>
          </p:cNvPicPr>
          <p:nvPr>
            <p:ph type="body" idx="4294967295"/>
          </p:nvPr>
        </p:nvPicPr>
        <p:blipFill>
          <a:blip r:embed="rId2" cstate="print"/>
          <a:srcRect/>
          <a:stretch>
            <a:fillRect/>
          </a:stretch>
        </p:blipFill>
        <p:spPr>
          <a:xfrm>
            <a:off x="381000" y="2286000"/>
            <a:ext cx="8458200" cy="3124200"/>
          </a:xfrm>
          <a:noFill/>
        </p:spPr>
      </p:pic>
    </p:spTree>
  </p:cSld>
  <p:clrMapOvr>
    <a:masterClrMapping/>
  </p:clrMapOvr>
  <p:transition>
    <p:zo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8962" name="Rectangle 2"/>
          <p:cNvSpPr>
            <a:spLocks noGrp="1" noChangeArrowheads="1"/>
          </p:cNvSpPr>
          <p:nvPr>
            <p:ph type="title" idx="4294967295"/>
          </p:nvPr>
        </p:nvSpPr>
        <p:spPr/>
        <p:txBody>
          <a:bodyPr/>
          <a:lstStyle/>
          <a:p>
            <a:r>
              <a:rPr lang="en-US" dirty="0" smtClean="0"/>
              <a:t>Toll Road Assumptions - Continued</a:t>
            </a:r>
            <a:endParaRPr lang="en-US" dirty="0" smtClean="0"/>
          </a:p>
        </p:txBody>
      </p:sp>
      <p:pic>
        <p:nvPicPr>
          <p:cNvPr id="168964" name="Picture 4"/>
          <p:cNvPicPr>
            <a:picLocks noChangeAspect="1" noChangeArrowheads="1"/>
          </p:cNvPicPr>
          <p:nvPr>
            <p:ph type="body" idx="4294967295"/>
          </p:nvPr>
        </p:nvPicPr>
        <p:blipFill>
          <a:blip r:embed="rId2" cstate="print"/>
          <a:srcRect/>
          <a:stretch>
            <a:fillRect/>
          </a:stretch>
        </p:blipFill>
        <p:spPr>
          <a:xfrm>
            <a:off x="762000" y="1365250"/>
            <a:ext cx="7696200" cy="4964113"/>
          </a:xfrm>
          <a:noFill/>
        </p:spPr>
      </p:pic>
    </p:spTree>
  </p:cSld>
  <p:clrMapOvr>
    <a:masterClrMapping/>
  </p:clrMapOvr>
  <p:transition>
    <p:zoom/>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9986" name="Rectangle 2"/>
          <p:cNvSpPr>
            <a:spLocks noGrp="1" noChangeArrowheads="1"/>
          </p:cNvSpPr>
          <p:nvPr>
            <p:ph type="title" idx="4294967295"/>
          </p:nvPr>
        </p:nvSpPr>
        <p:spPr/>
        <p:txBody>
          <a:bodyPr/>
          <a:lstStyle/>
          <a:p>
            <a:r>
              <a:rPr lang="en-US" dirty="0" smtClean="0"/>
              <a:t>Airport Assumptions</a:t>
            </a:r>
            <a:endParaRPr lang="en-US" dirty="0" smtClean="0"/>
          </a:p>
        </p:txBody>
      </p:sp>
      <p:pic>
        <p:nvPicPr>
          <p:cNvPr id="169988" name="Picture 4"/>
          <p:cNvPicPr>
            <a:picLocks noChangeAspect="1" noChangeArrowheads="1"/>
          </p:cNvPicPr>
          <p:nvPr>
            <p:ph type="body" idx="4294967295"/>
          </p:nvPr>
        </p:nvPicPr>
        <p:blipFill>
          <a:blip r:embed="rId2" cstate="print"/>
          <a:srcRect/>
          <a:stretch>
            <a:fillRect/>
          </a:stretch>
        </p:blipFill>
        <p:spPr>
          <a:xfrm>
            <a:off x="762000" y="2808288"/>
            <a:ext cx="7696200" cy="2078037"/>
          </a:xfrm>
          <a:noFill/>
        </p:spPr>
      </p:pic>
    </p:spTree>
  </p:cSld>
  <p:clrMapOvr>
    <a:masterClrMapping/>
  </p:clrMapOvr>
  <p:transition>
    <p:zoom/>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Electricity Plant Assumptions</a:t>
            </a:r>
            <a:endParaRPr lang="en-US" dirty="0"/>
          </a:p>
        </p:txBody>
      </p:sp>
      <p:pic>
        <p:nvPicPr>
          <p:cNvPr id="171010" name="Picture 2"/>
          <p:cNvPicPr>
            <a:picLocks noGrp="1" noChangeAspect="1" noChangeArrowheads="1"/>
          </p:cNvPicPr>
          <p:nvPr>
            <p:ph idx="1"/>
          </p:nvPr>
        </p:nvPicPr>
        <p:blipFill>
          <a:blip r:embed="rId2" cstate="print"/>
          <a:srcRect/>
          <a:stretch>
            <a:fillRect/>
          </a:stretch>
        </p:blipFill>
        <p:spPr bwMode="auto">
          <a:xfrm>
            <a:off x="762000" y="2823981"/>
            <a:ext cx="7696200" cy="2048237"/>
          </a:xfrm>
          <a:prstGeom prst="rect">
            <a:avLst/>
          </a:prstGeom>
          <a:noFill/>
          <a:ln w="9525">
            <a:noFill/>
            <a:miter lim="800000"/>
            <a:headEnd/>
            <a:tailEnd/>
          </a:ln>
          <a:effectLst/>
        </p:spPr>
      </p:pic>
    </p:spTree>
  </p:cSld>
  <p:clrMapOvr>
    <a:masterClrMapping/>
  </p:clrMapOvr>
  <p:transition>
    <p:zoom/>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smtClean="0"/>
              <a:t>Example of Risk Management</a:t>
            </a:r>
          </a:p>
        </p:txBody>
      </p:sp>
      <p:sp>
        <p:nvSpPr>
          <p:cNvPr id="72707" name="Rectangle 3"/>
          <p:cNvSpPr>
            <a:spLocks noGrp="1" noChangeArrowheads="1"/>
          </p:cNvSpPr>
          <p:nvPr>
            <p:ph type="body" idx="1"/>
          </p:nvPr>
        </p:nvSpPr>
        <p:spPr/>
        <p:txBody>
          <a:bodyPr/>
          <a:lstStyle/>
          <a:p>
            <a:r>
              <a:rPr lang="en-US" smtClean="0"/>
              <a:t>Central Dock Sud</a:t>
            </a:r>
          </a:p>
          <a:p>
            <a:pPr marL="863600" lvl="1" indent="-292100"/>
            <a:r>
              <a:rPr lang="en-US" smtClean="0"/>
              <a:t>Electricity merchant plant in Argentina</a:t>
            </a:r>
          </a:p>
          <a:p>
            <a:pPr marL="863600" lvl="1" indent="-292100"/>
            <a:r>
              <a:rPr lang="en-US" smtClean="0"/>
              <a:t>Developed gas supply contract that varies when electricity prices change</a:t>
            </a:r>
          </a:p>
          <a:p>
            <a:pPr lvl="2"/>
            <a:r>
              <a:rPr lang="en-US" smtClean="0"/>
              <a:t>Required target level for electricity price and natural gas price</a:t>
            </a:r>
          </a:p>
          <a:p>
            <a:pPr lvl="2"/>
            <a:r>
              <a:rPr lang="en-US" smtClean="0"/>
              <a:t>When electricity price is a certain amount below target, reduce the natural gas price using a formula.</a:t>
            </a:r>
          </a:p>
        </p:txBody>
      </p:sp>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Risk Classification , Mitigation and Importance</a:t>
            </a:r>
          </a:p>
        </p:txBody>
      </p:sp>
      <p:pic>
        <p:nvPicPr>
          <p:cNvPr id="11267" name="Picture 2"/>
          <p:cNvPicPr>
            <a:picLocks noGrp="1" noChangeAspect="1" noChangeArrowheads="1"/>
          </p:cNvPicPr>
          <p:nvPr>
            <p:ph idx="1"/>
          </p:nvPr>
        </p:nvPicPr>
        <p:blipFill>
          <a:blip r:embed="rId2" cstate="print"/>
          <a:srcRect/>
          <a:stretch>
            <a:fillRect/>
          </a:stretch>
        </p:blipFill>
        <p:spPr>
          <a:xfrm>
            <a:off x="284163" y="2133600"/>
            <a:ext cx="8267700" cy="3276600"/>
          </a:xfrm>
        </p:spPr>
      </p:pic>
    </p:spTree>
  </p:cSld>
  <p:clrMapOvr>
    <a:masterClrMapping/>
  </p:clrMapOvr>
  <p:transition>
    <p:zoom/>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mtClean="0"/>
              <a:t>Mitigation of Revenue Risks</a:t>
            </a:r>
          </a:p>
        </p:txBody>
      </p:sp>
      <p:sp>
        <p:nvSpPr>
          <p:cNvPr id="73731" name="Rectangle 3"/>
          <p:cNvSpPr>
            <a:spLocks noGrp="1" noChangeArrowheads="1"/>
          </p:cNvSpPr>
          <p:nvPr>
            <p:ph type="body" idx="1"/>
          </p:nvPr>
        </p:nvSpPr>
        <p:spPr/>
        <p:txBody>
          <a:bodyPr/>
          <a:lstStyle/>
          <a:p>
            <a:pPr marL="342900" indent="-342900"/>
            <a:r>
              <a:rPr lang="en-US" smtClean="0"/>
              <a:t>Long-term PPA Contracts and Concession Agreements</a:t>
            </a:r>
          </a:p>
          <a:p>
            <a:pPr marL="342900" indent="-342900"/>
            <a:r>
              <a:rPr lang="en-US" smtClean="0"/>
              <a:t>Hedging Commodity Price Exposure</a:t>
            </a:r>
          </a:p>
          <a:p>
            <a:pPr marL="742950" lvl="1" indent="-285750"/>
            <a:r>
              <a:rPr lang="en-US" smtClean="0"/>
              <a:t>Problem with price and quantity exposure</a:t>
            </a:r>
          </a:p>
          <a:p>
            <a:pPr marL="742950" lvl="1" indent="-285750"/>
            <a:endParaRPr lang="en-US" smtClean="0"/>
          </a:p>
        </p:txBody>
      </p:sp>
      <p:pic>
        <p:nvPicPr>
          <p:cNvPr id="73732" name="Picture 4"/>
          <p:cNvPicPr>
            <a:picLocks noChangeAspect="1" noChangeArrowheads="1"/>
          </p:cNvPicPr>
          <p:nvPr/>
        </p:nvPicPr>
        <p:blipFill>
          <a:blip r:embed="rId2" cstate="print"/>
          <a:srcRect/>
          <a:stretch>
            <a:fillRect/>
          </a:stretch>
        </p:blipFill>
        <p:spPr bwMode="auto">
          <a:xfrm>
            <a:off x="1905000" y="2895600"/>
            <a:ext cx="5934075" cy="3014663"/>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body" idx="1"/>
          </p:nvPr>
        </p:nvSpPr>
        <p:spPr/>
        <p:txBody>
          <a:bodyPr/>
          <a:lstStyle/>
          <a:p>
            <a:pPr>
              <a:lnSpc>
                <a:spcPct val="80000"/>
              </a:lnSpc>
              <a:spcBef>
                <a:spcPts val="1100"/>
              </a:spcBef>
              <a:buClr>
                <a:schemeClr val="bg2"/>
              </a:buClr>
              <a:buFont typeface="Wingdings" pitchFamily="2" charset="2"/>
              <a:buChar char="l"/>
            </a:pPr>
            <a:r>
              <a:rPr lang="en-GB" sz="1400" b="1" smtClean="0">
                <a:latin typeface="Akzidenz Grotesk Light"/>
              </a:rPr>
              <a:t>COMMODITY SWAPS</a:t>
            </a:r>
            <a:r>
              <a:rPr lang="en-GB" sz="1400" smtClean="0">
                <a:latin typeface="Akzidenz Grotesk Light"/>
              </a:rPr>
              <a:t>.  CSFB will make fixed cash payments, either in a lump sum now or at various dates in the future.  Later, the producer makes payments that reflect the average of prevailing spot WTI or Brent prices in the future.  (It is also possible for the producer to deliver physical barrels of oil, instead of cash.)</a:t>
            </a:r>
          </a:p>
          <a:p>
            <a:pPr>
              <a:lnSpc>
                <a:spcPct val="80000"/>
              </a:lnSpc>
              <a:spcBef>
                <a:spcPts val="1100"/>
              </a:spcBef>
              <a:buClr>
                <a:schemeClr val="bg2"/>
              </a:buClr>
              <a:buFont typeface="Wingdings" pitchFamily="2" charset="2"/>
              <a:buChar char="l"/>
            </a:pPr>
            <a:r>
              <a:rPr lang="en-GB" sz="1400" b="1" smtClean="0">
                <a:latin typeface="Akzidenz Grotesk Light"/>
              </a:rPr>
              <a:t>COMMODITY PUT OPTIONS</a:t>
            </a:r>
            <a:r>
              <a:rPr lang="en-GB" sz="1400" smtClean="0">
                <a:latin typeface="Akzidenz Grotesk Light"/>
              </a:rPr>
              <a:t>.  The producer obtains protection now against low spot prices in the future.  The purchaser can pay for the protection in a lump sum today, or in a series of futures payments. </a:t>
            </a:r>
          </a:p>
          <a:p>
            <a:pPr>
              <a:lnSpc>
                <a:spcPct val="80000"/>
              </a:lnSpc>
              <a:spcBef>
                <a:spcPts val="1100"/>
              </a:spcBef>
              <a:buClr>
                <a:schemeClr val="bg2"/>
              </a:buClr>
              <a:buFont typeface="Wingdings" pitchFamily="2" charset="2"/>
              <a:buChar char="l"/>
            </a:pPr>
            <a:r>
              <a:rPr lang="en-GB" sz="1400" b="1" smtClean="0">
                <a:latin typeface="Akzidenz Grotesk Light"/>
              </a:rPr>
              <a:t>COMMODITY TRIGGER PUTS</a:t>
            </a:r>
            <a:r>
              <a:rPr lang="en-GB" sz="1400" smtClean="0">
                <a:latin typeface="Akzidenz Grotesk Light"/>
              </a:rPr>
              <a:t>.  The producer pays for protection only when he needs it.  There is no need to pay premium today.  Rather, a premium becomes due in the future if and only if the market tumbles even further below the protection level.</a:t>
            </a:r>
          </a:p>
          <a:p>
            <a:pPr>
              <a:lnSpc>
                <a:spcPct val="80000"/>
              </a:lnSpc>
              <a:spcBef>
                <a:spcPts val="1100"/>
              </a:spcBef>
              <a:buClr>
                <a:schemeClr val="bg2"/>
              </a:buClr>
              <a:buFont typeface="Wingdings" pitchFamily="2" charset="2"/>
              <a:buChar char="l"/>
            </a:pPr>
            <a:r>
              <a:rPr lang="en-GB" sz="1400" b="1" smtClean="0">
                <a:latin typeface="Akzidenz Grotesk Light"/>
              </a:rPr>
              <a:t>COMMODITY CONVERTIBLE PUTS</a:t>
            </a:r>
            <a:r>
              <a:rPr lang="en-GB" sz="1400" smtClean="0">
                <a:latin typeface="Akzidenz Grotesk Light"/>
              </a:rPr>
              <a:t>.  The producer receives protection against low spot prices in the future, with no payment of cash today.  The producer agrees now to enter into a swap if and when the market rebounds.</a:t>
            </a:r>
          </a:p>
          <a:p>
            <a:pPr>
              <a:lnSpc>
                <a:spcPct val="80000"/>
              </a:lnSpc>
              <a:spcBef>
                <a:spcPts val="1100"/>
              </a:spcBef>
              <a:buClr>
                <a:schemeClr val="bg2"/>
              </a:buClr>
              <a:buFont typeface="Wingdings" pitchFamily="2" charset="2"/>
              <a:buChar char="l"/>
            </a:pPr>
            <a:r>
              <a:rPr lang="en-GB" sz="1400" b="1" smtClean="0">
                <a:latin typeface="Akzidenz Grotesk Light"/>
              </a:rPr>
              <a:t>INTEREST RATE SWAPS AND CAPS.</a:t>
            </a:r>
            <a:r>
              <a:rPr lang="en-GB" sz="1400" smtClean="0">
                <a:latin typeface="Akzidenz Grotesk Light"/>
              </a:rPr>
              <a:t>  The project can protect itself against rises in interest rates above the originally predicted levels.</a:t>
            </a:r>
          </a:p>
          <a:p>
            <a:pPr>
              <a:lnSpc>
                <a:spcPct val="80000"/>
              </a:lnSpc>
              <a:spcBef>
                <a:spcPts val="1100"/>
              </a:spcBef>
              <a:buClr>
                <a:schemeClr val="bg2"/>
              </a:buClr>
              <a:buFont typeface="Wingdings" pitchFamily="2" charset="2"/>
              <a:buChar char="l"/>
            </a:pPr>
            <a:r>
              <a:rPr lang="en-GB" sz="1400" b="1" smtClean="0">
                <a:latin typeface="Akzidenz Grotesk Light"/>
              </a:rPr>
              <a:t>CURRENCY SWAPS / FORWARDS / OPTIONS</a:t>
            </a:r>
            <a:r>
              <a:rPr lang="en-GB" sz="1400" smtClean="0">
                <a:latin typeface="Akzidenz Grotesk Light"/>
              </a:rPr>
              <a:t>.  If the project is funded in one currency but the revenues are expected in a separate currency, currency hedges allow the project to close the mismatch.  These products are useful in both developed and emerging markets.</a:t>
            </a:r>
          </a:p>
          <a:p>
            <a:pPr>
              <a:lnSpc>
                <a:spcPct val="80000"/>
              </a:lnSpc>
            </a:pPr>
            <a:endParaRPr lang="en-US" sz="1600" smtClean="0"/>
          </a:p>
        </p:txBody>
      </p:sp>
      <p:sp>
        <p:nvSpPr>
          <p:cNvPr id="74755" name="Rectangle 3"/>
          <p:cNvSpPr>
            <a:spLocks noGrp="1" noChangeArrowheads="1"/>
          </p:cNvSpPr>
          <p:nvPr>
            <p:ph type="title"/>
          </p:nvPr>
        </p:nvSpPr>
        <p:spPr/>
        <p:txBody>
          <a:bodyPr/>
          <a:lstStyle/>
          <a:p>
            <a:r>
              <a:rPr lang="en-US" smtClean="0"/>
              <a:t>Strategic Hedging and Project Finance </a:t>
            </a:r>
          </a:p>
        </p:txBody>
      </p:sp>
    </p:spTree>
  </p:cSld>
  <p:clrMapOvr>
    <a:masterClrMapping/>
  </p:clrMapOvr>
  <p:transition>
    <p:zo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t>General Discussion Risk Management (Reference)</a:t>
            </a:r>
          </a:p>
        </p:txBody>
      </p:sp>
      <p:sp>
        <p:nvSpPr>
          <p:cNvPr id="75779" name="Rectangle 3"/>
          <p:cNvSpPr>
            <a:spLocks noGrp="1" noChangeArrowheads="1"/>
          </p:cNvSpPr>
          <p:nvPr>
            <p:ph type="body" idx="1"/>
          </p:nvPr>
        </p:nvSpPr>
        <p:spPr/>
        <p:txBody>
          <a:bodyPr/>
          <a:lstStyle/>
          <a:p>
            <a:pPr marL="290513" indent="-290513"/>
            <a:r>
              <a:rPr lang="en-US" smtClean="0"/>
              <a:t>The essence of risk management lies in maximizing the areas where we have some control over the outcome and minimizing the areas where we have absolutely no control over the outcome.</a:t>
            </a:r>
          </a:p>
          <a:p>
            <a:pPr marL="290513" indent="-290513"/>
            <a:r>
              <a:rPr lang="en-US" smtClean="0"/>
              <a:t>Risk managers must be thoroughly familiar with a variety of financial markets, with the intricacies of the trading process, and with financial and statistical modeling.</a:t>
            </a:r>
          </a:p>
          <a:p>
            <a:pPr marL="290513" indent="-290513"/>
            <a:r>
              <a:rPr lang="en-US" smtClean="0"/>
              <a:t>Risk management integrates fixed-income markets, currency markets, equity and commodity markets.  In each of these, financial instruments must be decomposed into fundamental building blocks, then reassembled for risk measurement purposes.</a:t>
            </a:r>
          </a:p>
          <a:p>
            <a:pPr marL="290513" indent="-290513"/>
            <a:r>
              <a:rPr lang="en-US" smtClean="0"/>
              <a:t>Philippe Jorion, “Value at Risk”</a:t>
            </a:r>
          </a:p>
        </p:txBody>
      </p:sp>
    </p:spTree>
  </p:cSld>
  <p:clrMapOvr>
    <a:masterClrMapping/>
  </p:clrMapOvr>
  <p:transition>
    <p:zo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smtClean="0"/>
              <a:t>Management of Technological Risk – Liquidated Damages and Guarantees</a:t>
            </a:r>
          </a:p>
        </p:txBody>
      </p:sp>
      <p:sp>
        <p:nvSpPr>
          <p:cNvPr id="76803" name="Rectangle 3"/>
          <p:cNvSpPr>
            <a:spLocks noGrp="1" noChangeArrowheads="1"/>
          </p:cNvSpPr>
          <p:nvPr>
            <p:ph type="body" idx="1"/>
          </p:nvPr>
        </p:nvSpPr>
        <p:spPr/>
        <p:txBody>
          <a:bodyPr/>
          <a:lstStyle/>
          <a:p>
            <a:r>
              <a:rPr lang="en-US" smtClean="0"/>
              <a:t>Technology Guarantee</a:t>
            </a:r>
          </a:p>
          <a:p>
            <a:pPr lvl="1"/>
            <a:r>
              <a:rPr lang="en-US" smtClean="0"/>
              <a:t>Either the Sponsor itself or the technology developer will guarantee that the technology will work for a given period</a:t>
            </a:r>
          </a:p>
          <a:p>
            <a:pPr lvl="2"/>
            <a:r>
              <a:rPr lang="en-US" smtClean="0"/>
              <a:t>For example, six months to two years after startup. </a:t>
            </a:r>
          </a:p>
          <a:p>
            <a:pPr lvl="2"/>
            <a:r>
              <a:rPr lang="en-US" smtClean="0"/>
              <a:t>Twelve months is common in the power generation sector.  </a:t>
            </a:r>
          </a:p>
          <a:p>
            <a:pPr lvl="2"/>
            <a:r>
              <a:rPr lang="en-US" smtClean="0"/>
              <a:t>If the guarantee is not met, financial penalties could apply (although these are rarely sufficient to fully repay the loan.)</a:t>
            </a:r>
          </a:p>
          <a:p>
            <a:pPr lvl="1"/>
            <a:r>
              <a:rPr lang="en-US" smtClean="0"/>
              <a:t>Problem with Technology Guarantees: Many Technology companies are weak financially and may have little substance to back such a guarantee.</a:t>
            </a:r>
          </a:p>
          <a:p>
            <a:pPr>
              <a:buFontTx/>
              <a:buNone/>
            </a:pPr>
            <a:endParaRPr lang="en-US" smtClean="0"/>
          </a:p>
        </p:txBody>
      </p:sp>
    </p:spTree>
  </p:cSld>
  <p:clrMapOvr>
    <a:masterClrMapping/>
  </p:clrMapOvr>
  <p:transition>
    <p:zo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z="1800" smtClean="0"/>
              <a:t>Technology Risk Management Continued</a:t>
            </a:r>
          </a:p>
        </p:txBody>
      </p:sp>
      <p:sp>
        <p:nvSpPr>
          <p:cNvPr id="77827" name="Rectangle 3"/>
          <p:cNvSpPr>
            <a:spLocks noGrp="1" noChangeArrowheads="1"/>
          </p:cNvSpPr>
          <p:nvPr>
            <p:ph type="body" idx="1"/>
          </p:nvPr>
        </p:nvSpPr>
        <p:spPr/>
        <p:txBody>
          <a:bodyPr/>
          <a:lstStyle/>
          <a:p>
            <a:r>
              <a:rPr lang="en-US" sz="1800" smtClean="0"/>
              <a:t>Technology Insurance</a:t>
            </a:r>
          </a:p>
          <a:p>
            <a:pPr lvl="1"/>
            <a:r>
              <a:rPr lang="en-US" sz="1600" smtClean="0"/>
              <a:t>Insurance cover may be raised from unconventional or conventional insurance markets.  This can be expected to be difficult for brand-new technologies.</a:t>
            </a:r>
          </a:p>
          <a:p>
            <a:r>
              <a:rPr lang="en-US" sz="1800" smtClean="0"/>
              <a:t>Quality Assurance</a:t>
            </a:r>
          </a:p>
          <a:p>
            <a:pPr lvl="1"/>
            <a:r>
              <a:rPr lang="en-US" sz="1600" smtClean="0"/>
              <a:t>An equipment supplier or technology licenser may guarantee the resultant product’s specification which, to a large part, can cover the Technical component of Operating Risk.  This is often seen in the industrial chemicals industry.</a:t>
            </a:r>
          </a:p>
          <a:p>
            <a:r>
              <a:rPr lang="en-US" sz="1800" smtClean="0"/>
              <a:t>Fleet Assurance</a:t>
            </a:r>
          </a:p>
          <a:p>
            <a:pPr lvl="1"/>
            <a:r>
              <a:rPr lang="en-US" sz="1600" smtClean="0"/>
              <a:t>An equipment supplier or lessor may guarantee to replace individual items found faulty from a fleet in the neighbourhood.  This may be a little difficult for a dragline, in say, Thailand, although it may be easy for a toll-booth machine installed there.  Duplicate facilities and standby/backups are varieties of this approach.</a:t>
            </a:r>
          </a:p>
        </p:txBody>
      </p:sp>
    </p:spTree>
  </p:cSld>
  <p:clrMapOvr>
    <a:masterClrMapping/>
  </p:clrMapOvr>
  <p:transition>
    <p:zoom/>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smtClean="0"/>
              <a:t>Technology Risk Management</a:t>
            </a:r>
          </a:p>
        </p:txBody>
      </p:sp>
      <p:sp>
        <p:nvSpPr>
          <p:cNvPr id="78851" name="Rectangle 3"/>
          <p:cNvSpPr>
            <a:spLocks noGrp="1" noChangeArrowheads="1"/>
          </p:cNvSpPr>
          <p:nvPr>
            <p:ph type="body" idx="1"/>
          </p:nvPr>
        </p:nvSpPr>
        <p:spPr/>
        <p:txBody>
          <a:bodyPr/>
          <a:lstStyle/>
          <a:p>
            <a:r>
              <a:rPr lang="en-US" smtClean="0"/>
              <a:t>Alternative Sourcing</a:t>
            </a:r>
          </a:p>
          <a:p>
            <a:pPr lvl="1"/>
            <a:r>
              <a:rPr lang="en-US" smtClean="0"/>
              <a:t>If the technology does not work out, then the technology company undertakes to provide equipment from elsewhere (if the supplier) or arrange to use the technology elsewhere (if the plant) with no impact on cash-flows.  This is rarely seen.</a:t>
            </a:r>
          </a:p>
          <a:p>
            <a:r>
              <a:rPr lang="en-US" smtClean="0"/>
              <a:t>Business Interruption Insurance</a:t>
            </a:r>
          </a:p>
          <a:p>
            <a:pPr lvl="1"/>
            <a:r>
              <a:rPr lang="en-US" smtClean="0"/>
              <a:t>This takes effect upon project startup and can provide useful protection of the Assets or the Project Financing in the event of lost income arising from an accident.  If a total loss, the banks will often want to be the loss payee under this type of insurance policy as well as the all-risks general insurance policy.  This is indirect cover for the Technical Component of Operating Risk.</a:t>
            </a:r>
          </a:p>
        </p:txBody>
      </p:sp>
    </p:spTree>
  </p:cSld>
  <p:clrMapOvr>
    <a:masterClrMapping/>
  </p:clrMapOvr>
  <p:transition>
    <p:zoom/>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smtClean="0"/>
              <a:t>Standard and Poor’s on Assumptions</a:t>
            </a:r>
          </a:p>
        </p:txBody>
      </p:sp>
      <p:sp>
        <p:nvSpPr>
          <p:cNvPr id="79875" name="Rectangle 3"/>
          <p:cNvSpPr>
            <a:spLocks noGrp="1" noChangeArrowheads="1"/>
          </p:cNvSpPr>
          <p:nvPr>
            <p:ph type="body" idx="1"/>
          </p:nvPr>
        </p:nvSpPr>
        <p:spPr/>
        <p:txBody>
          <a:bodyPr/>
          <a:lstStyle/>
          <a:p>
            <a:pPr marL="290513" indent="-290513"/>
            <a:r>
              <a:rPr lang="en-US" smtClean="0"/>
              <a:t>The first analytical task is to identify the project's </a:t>
            </a:r>
            <a:r>
              <a:rPr lang="en-US" b="1" i="1" u="sng" smtClean="0"/>
              <a:t>key drivers of success</a:t>
            </a:r>
            <a:r>
              <a:rPr lang="en-US" smtClean="0"/>
              <a:t> that could adversely affect cash flow for debt service if the original project assumptions prove wrong.  </a:t>
            </a:r>
          </a:p>
          <a:p>
            <a:pPr marL="290513" indent="-290513"/>
            <a:endParaRPr lang="en-US" smtClean="0"/>
          </a:p>
          <a:p>
            <a:pPr marL="290513" indent="-290513"/>
            <a:r>
              <a:rPr lang="en-US" smtClean="0"/>
              <a:t>Financial projections of project finance power projects are probably </a:t>
            </a:r>
            <a:r>
              <a:rPr lang="en-US" i="1" u="sng" smtClean="0"/>
              <a:t>inherently skewed toward successful results...hiding the true technical and operating risks inherent in many projects</a:t>
            </a:r>
            <a:r>
              <a:rPr lang="en-US" smtClean="0"/>
              <a:t>..."  </a:t>
            </a:r>
            <a:r>
              <a:rPr lang="en-US" sz="2800" smtClean="0"/>
              <a:t> </a:t>
            </a:r>
          </a:p>
          <a:p>
            <a:pPr marL="290513" indent="-290513">
              <a:buFontTx/>
              <a:buNone/>
            </a:pPr>
            <a:endParaRPr lang="en-US" smtClean="0"/>
          </a:p>
        </p:txBody>
      </p:sp>
    </p:spTree>
  </p:cSld>
  <p:clrMapOvr>
    <a:masterClrMapping/>
  </p:clrMapOvr>
  <p:transition>
    <p:zoom dir="in"/>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smtClean="0"/>
              <a:t>Standard &amp; Poor’s on Assumptions</a:t>
            </a:r>
          </a:p>
        </p:txBody>
      </p:sp>
      <p:sp>
        <p:nvSpPr>
          <p:cNvPr id="80899" name="Rectangle 3"/>
          <p:cNvSpPr>
            <a:spLocks noGrp="1" noChangeArrowheads="1"/>
          </p:cNvSpPr>
          <p:nvPr>
            <p:ph type="body" idx="1"/>
          </p:nvPr>
        </p:nvSpPr>
        <p:spPr/>
        <p:txBody>
          <a:bodyPr/>
          <a:lstStyle/>
          <a:p>
            <a:pPr marL="290513" indent="-290513">
              <a:buFontTx/>
              <a:buNone/>
            </a:pPr>
            <a:r>
              <a:rPr lang="en-US" smtClean="0"/>
              <a:t>According to S&amp;P, three potential problems with assumptions include:</a:t>
            </a:r>
          </a:p>
          <a:p>
            <a:pPr marL="798513" lvl="1" indent="-231775"/>
            <a:r>
              <a:rPr lang="en-US" smtClean="0"/>
              <a:t>To what extent do predictions about the key drivers, made explicitly or implicitly, rely on overly optimistic plans and scenarios of success?</a:t>
            </a:r>
          </a:p>
          <a:p>
            <a:pPr marL="798513" lvl="1" indent="-231775"/>
            <a:r>
              <a:rPr lang="en-US" smtClean="0"/>
              <a:t>Are predictions made symmetrically, in that the downside performance is considered as well as the upside?</a:t>
            </a:r>
          </a:p>
          <a:p>
            <a:pPr marL="798513" lvl="1" indent="-231775"/>
            <a:r>
              <a:rPr lang="en-US" smtClean="0"/>
              <a:t>Have the forecasts neglected the statistics of the past, which, among other things, could indicate a different scenario than the one based only upon current trends or conditions?</a:t>
            </a:r>
            <a:endParaRPr lang="en-US" sz="2500" smtClean="0"/>
          </a:p>
          <a:p>
            <a:pPr marL="290513" indent="-290513">
              <a:buFontTx/>
              <a:buNone/>
            </a:pPr>
            <a:endParaRPr lang="en-US" smtClean="0"/>
          </a:p>
        </p:txBody>
      </p:sp>
    </p:spTree>
  </p:cSld>
  <p:clrMapOvr>
    <a:masterClrMapping/>
  </p:clrMapOvr>
  <p:transition>
    <p:zoom dir="in"/>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smtClean="0"/>
              <a:t>Risk Assessment Methods with Project Finance Models</a:t>
            </a:r>
          </a:p>
        </p:txBody>
      </p:sp>
      <p:sp>
        <p:nvSpPr>
          <p:cNvPr id="81923" name="Rectangle 3"/>
          <p:cNvSpPr>
            <a:spLocks noGrp="1" noChangeArrowheads="1"/>
          </p:cNvSpPr>
          <p:nvPr>
            <p:ph type="body" idx="1"/>
          </p:nvPr>
        </p:nvSpPr>
        <p:spPr/>
        <p:txBody>
          <a:bodyPr/>
          <a:lstStyle/>
          <a:p>
            <a:r>
              <a:rPr lang="en-US" smtClean="0"/>
              <a:t>Methods of Risk Assessment</a:t>
            </a:r>
          </a:p>
          <a:p>
            <a:pPr lvl="1"/>
            <a:r>
              <a:rPr lang="en-US" smtClean="0"/>
              <a:t>Using judgmental assessments</a:t>
            </a:r>
          </a:p>
          <a:p>
            <a:pPr lvl="2"/>
            <a:r>
              <a:rPr lang="en-US" smtClean="0"/>
              <a:t>Sensitivity analysis</a:t>
            </a:r>
          </a:p>
          <a:p>
            <a:pPr lvl="2"/>
            <a:r>
              <a:rPr lang="en-US" smtClean="0"/>
              <a:t>Scenario analysis</a:t>
            </a:r>
          </a:p>
          <a:p>
            <a:pPr lvl="2"/>
            <a:r>
              <a:rPr lang="en-US" smtClean="0"/>
              <a:t>Stress test analysis</a:t>
            </a:r>
          </a:p>
          <a:p>
            <a:pPr lvl="2"/>
            <a:r>
              <a:rPr lang="en-US" smtClean="0"/>
              <a:t>Break-even analysis</a:t>
            </a:r>
          </a:p>
          <a:p>
            <a:pPr lvl="1"/>
            <a:r>
              <a:rPr lang="en-US" smtClean="0"/>
              <a:t>Using mathematical analysis</a:t>
            </a:r>
          </a:p>
          <a:p>
            <a:pPr lvl="2"/>
            <a:r>
              <a:rPr lang="en-US" smtClean="0"/>
              <a:t>Volatility</a:t>
            </a:r>
          </a:p>
          <a:p>
            <a:pPr lvl="2"/>
            <a:r>
              <a:rPr lang="en-US" smtClean="0"/>
              <a:t>Monte Carlo simulation</a:t>
            </a:r>
          </a:p>
          <a:p>
            <a:pPr lvl="2"/>
            <a:r>
              <a:rPr lang="en-US" smtClean="0"/>
              <a:t>Value at Risk</a:t>
            </a:r>
          </a:p>
        </p:txBody>
      </p:sp>
    </p:spTree>
  </p:cSld>
  <p:clrMapOvr>
    <a:masterClrMapping/>
  </p:clrMapOvr>
  <p:transition>
    <p:zoom/>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smtClean="0"/>
              <a:t>Three Risk Analysis Techniques with Project Finance Models</a:t>
            </a:r>
          </a:p>
        </p:txBody>
      </p:sp>
      <p:sp>
        <p:nvSpPr>
          <p:cNvPr id="82947" name="Rectangle 3"/>
          <p:cNvSpPr>
            <a:spLocks noGrp="1" noChangeArrowheads="1"/>
          </p:cNvSpPr>
          <p:nvPr>
            <p:ph type="body" idx="1"/>
          </p:nvPr>
        </p:nvSpPr>
        <p:spPr/>
        <p:txBody>
          <a:bodyPr/>
          <a:lstStyle/>
          <a:p>
            <a:pPr>
              <a:lnSpc>
                <a:spcPct val="90000"/>
              </a:lnSpc>
            </a:pPr>
            <a:r>
              <a:rPr lang="en-AU" smtClean="0"/>
              <a:t>Traditional methods of using a project finance model with expert judgement to assess the risk include break-even analysis, scenario analysis and sensitivity analysis:</a:t>
            </a:r>
          </a:p>
          <a:p>
            <a:pPr lvl="1">
              <a:lnSpc>
                <a:spcPct val="90000"/>
              </a:lnSpc>
            </a:pPr>
            <a:r>
              <a:rPr lang="en-AU" smtClean="0"/>
              <a:t>Sensitivity analysis</a:t>
            </a:r>
          </a:p>
          <a:p>
            <a:pPr lvl="2">
              <a:lnSpc>
                <a:spcPct val="90000"/>
              </a:lnSpc>
            </a:pPr>
            <a:r>
              <a:rPr lang="en-AU" smtClean="0"/>
              <a:t>Evaluates how the credit quality and value is affected by changing single variables.  </a:t>
            </a:r>
          </a:p>
          <a:p>
            <a:pPr lvl="1">
              <a:lnSpc>
                <a:spcPct val="90000"/>
              </a:lnSpc>
            </a:pPr>
            <a:r>
              <a:rPr lang="en-AU" smtClean="0"/>
              <a:t>Scenario analysis</a:t>
            </a:r>
          </a:p>
          <a:p>
            <a:pPr lvl="2">
              <a:lnSpc>
                <a:spcPct val="90000"/>
              </a:lnSpc>
            </a:pPr>
            <a:r>
              <a:rPr lang="en-AU" smtClean="0"/>
              <a:t>Measures the ability to service debt and generate cash flow under a comprehensive set of assumptions for market prices, fuel costs, plant availability and other variables.  </a:t>
            </a:r>
          </a:p>
          <a:p>
            <a:pPr lvl="1">
              <a:lnSpc>
                <a:spcPct val="90000"/>
              </a:lnSpc>
            </a:pPr>
            <a:r>
              <a:rPr lang="en-AU" smtClean="0"/>
              <a:t>Break-even analysis </a:t>
            </a:r>
          </a:p>
          <a:p>
            <a:pPr lvl="2">
              <a:lnSpc>
                <a:spcPct val="90000"/>
              </a:lnSpc>
            </a:pPr>
            <a:r>
              <a:rPr lang="en-AU" smtClean="0"/>
              <a:t>Tests how much worse a variable can become before a default or non-payment of debt occurs.  Break-even analysis can be applied to the minimum debt service coverage ratio or the amount of debt outstanding at the end of the life of a project. </a:t>
            </a:r>
            <a:endParaRPr lang="en-US" smtClean="0"/>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Risk Classification , Mitigation and Importance</a:t>
            </a:r>
          </a:p>
        </p:txBody>
      </p:sp>
      <p:pic>
        <p:nvPicPr>
          <p:cNvPr id="12291" name="Picture 2"/>
          <p:cNvPicPr>
            <a:picLocks noGrp="1" noChangeAspect="1" noChangeArrowheads="1"/>
          </p:cNvPicPr>
          <p:nvPr>
            <p:ph idx="1"/>
          </p:nvPr>
        </p:nvPicPr>
        <p:blipFill>
          <a:blip r:embed="rId2" cstate="print"/>
          <a:srcRect/>
          <a:stretch>
            <a:fillRect/>
          </a:stretch>
        </p:blipFill>
        <p:spPr>
          <a:xfrm>
            <a:off x="457200" y="1219200"/>
            <a:ext cx="8380413" cy="4860925"/>
          </a:xfrm>
        </p:spPr>
      </p:pic>
    </p:spTree>
  </p:cSld>
  <p:clrMapOvr>
    <a:masterClrMapping/>
  </p:clrMapOvr>
  <p:transition>
    <p:zoom/>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sz="1800" smtClean="0"/>
              <a:t>Sensitivity Analysis and Scenario Analysis (Reference)</a:t>
            </a:r>
          </a:p>
        </p:txBody>
      </p:sp>
      <p:sp>
        <p:nvSpPr>
          <p:cNvPr id="83971" name="Rectangle 3"/>
          <p:cNvSpPr>
            <a:spLocks noGrp="1" noChangeArrowheads="1"/>
          </p:cNvSpPr>
          <p:nvPr>
            <p:ph type="body" sz="half" idx="1"/>
          </p:nvPr>
        </p:nvSpPr>
        <p:spPr>
          <a:xfrm>
            <a:off x="762000" y="1371600"/>
            <a:ext cx="3735388" cy="4876800"/>
          </a:xfrm>
        </p:spPr>
        <p:txBody>
          <a:bodyPr/>
          <a:lstStyle/>
          <a:p>
            <a:pPr marL="342900" indent="-342900">
              <a:lnSpc>
                <a:spcPct val="90000"/>
              </a:lnSpc>
            </a:pPr>
            <a:r>
              <a:rPr lang="en-US" sz="1400" b="1" smtClean="0"/>
              <a:t>Sensitivity Analysis</a:t>
            </a:r>
          </a:p>
          <a:p>
            <a:pPr marL="342900" indent="-342900">
              <a:lnSpc>
                <a:spcPct val="90000"/>
              </a:lnSpc>
            </a:pPr>
            <a:r>
              <a:rPr lang="en-US" sz="1400" smtClean="0"/>
              <a:t>Simple sensitivities to potential changes in fuel prices, project availability, mechanical efficiency, inflation, and O&amp;M costs usually sufficed to measure financial risk.  Too simplistic and thus, may not capture a project's financial risk. Because sensitivity analysis only tests a projects' response to one variable, it ignores the multidimensional reality of business and, therefore, may ignore the full range of uncertainty. Still worse, sensitivity analysis may elevate pinhole risks, and their usual attendant dire consequences, to levels that needlessly dominate the credit analysis. </a:t>
            </a:r>
          </a:p>
          <a:p>
            <a:pPr marL="342900" indent="-342900">
              <a:lnSpc>
                <a:spcPct val="90000"/>
              </a:lnSpc>
              <a:buFontTx/>
              <a:buNone/>
            </a:pPr>
            <a:endParaRPr lang="en-US" sz="1400" smtClean="0"/>
          </a:p>
        </p:txBody>
      </p:sp>
      <p:sp>
        <p:nvSpPr>
          <p:cNvPr id="83972" name="Rectangle 4"/>
          <p:cNvSpPr>
            <a:spLocks noGrp="1" noChangeArrowheads="1"/>
          </p:cNvSpPr>
          <p:nvPr>
            <p:ph type="body" sz="half" idx="2"/>
          </p:nvPr>
        </p:nvSpPr>
        <p:spPr>
          <a:xfrm>
            <a:off x="4533900" y="1295400"/>
            <a:ext cx="3924300" cy="5105400"/>
          </a:xfrm>
        </p:spPr>
        <p:txBody>
          <a:bodyPr/>
          <a:lstStyle/>
          <a:p>
            <a:pPr>
              <a:lnSpc>
                <a:spcPct val="90000"/>
              </a:lnSpc>
            </a:pPr>
            <a:r>
              <a:rPr lang="en-US" sz="1400" b="1" smtClean="0"/>
              <a:t>Scenario Analysis</a:t>
            </a:r>
          </a:p>
          <a:p>
            <a:pPr>
              <a:lnSpc>
                <a:spcPct val="90000"/>
              </a:lnSpc>
            </a:pPr>
            <a:r>
              <a:rPr lang="en-US" sz="1400" smtClean="0"/>
              <a:t>Scenario analysis collectively considers a number of variables and their potential values that a project could face through its debt maturity. A good collection of project scenarios, when placed into the project's financial model, will explore the various, and sometimes complex, linkages and correlations among variables, such as interest rates, inflation, foreign exchange, product price, or cost of production in some industries. Assess the long-term drivers of profitability in the project's industry, as well as the specific project, and identify the critical uncertainties. Develop several scenarios based on those uncertainties, asses their relative likelihood of occurrence, and then determine how robust or weak the project is under varying economic and market conditions.  </a:t>
            </a:r>
          </a:p>
        </p:txBody>
      </p:sp>
    </p:spTree>
  </p:cSld>
  <p:clrMapOvr>
    <a:masterClrMapping/>
  </p:clrMapOvr>
  <p:transition>
    <p:zoom/>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smtClean="0"/>
              <a:t>Stress Test Analysis</a:t>
            </a:r>
          </a:p>
        </p:txBody>
      </p:sp>
      <p:sp>
        <p:nvSpPr>
          <p:cNvPr id="84995" name="Rectangle 3"/>
          <p:cNvSpPr>
            <a:spLocks noGrp="1" noChangeArrowheads="1"/>
          </p:cNvSpPr>
          <p:nvPr>
            <p:ph type="body" idx="1"/>
          </p:nvPr>
        </p:nvSpPr>
        <p:spPr/>
        <p:txBody>
          <a:bodyPr/>
          <a:lstStyle/>
          <a:p>
            <a:r>
              <a:rPr lang="en-US" sz="1800" smtClean="0"/>
              <a:t>Stress scenarios test the pro forma results' sensitivity to changes in key assumptions and operational parameters that explore how a project will fare under different views of the market:   </a:t>
            </a:r>
          </a:p>
          <a:p>
            <a:pPr lvl="1"/>
            <a:r>
              <a:rPr lang="en-US" sz="1600" smtClean="0"/>
              <a:t>Changes in technical parameters and performance, such as efficiency, availability, output, etc.; </a:t>
            </a:r>
          </a:p>
          <a:p>
            <a:pPr lvl="1"/>
            <a:r>
              <a:rPr lang="en-US" sz="1600" smtClean="0"/>
              <a:t>Fuel, supplies, and other operating expenses; </a:t>
            </a:r>
          </a:p>
          <a:p>
            <a:pPr lvl="1"/>
            <a:r>
              <a:rPr lang="en-US" sz="1600" smtClean="0"/>
              <a:t>Downside market price and demand scenarios; </a:t>
            </a:r>
          </a:p>
          <a:p>
            <a:pPr lvl="1"/>
            <a:r>
              <a:rPr lang="en-US" sz="1600" smtClean="0"/>
              <a:t>Inflation rates, including de-inflation if appropriate; </a:t>
            </a:r>
          </a:p>
          <a:p>
            <a:pPr lvl="1"/>
            <a:r>
              <a:rPr lang="en-US" sz="1600" smtClean="0"/>
              <a:t>Interest rate exposure for projects with floating rate debt; </a:t>
            </a:r>
          </a:p>
          <a:p>
            <a:pPr lvl="1"/>
            <a:r>
              <a:rPr lang="en-US" sz="1600" smtClean="0"/>
              <a:t>Foreign exchange movements; </a:t>
            </a:r>
          </a:p>
          <a:p>
            <a:pPr lvl="1"/>
            <a:r>
              <a:rPr lang="en-US" sz="1600" smtClean="0"/>
              <a:t>The effects of new technologies; and </a:t>
            </a:r>
          </a:p>
          <a:p>
            <a:pPr lvl="1"/>
            <a:r>
              <a:rPr lang="en-US" sz="1600" smtClean="0"/>
              <a:t>Additional debt levels, as allowed by project documentation. </a:t>
            </a:r>
          </a:p>
        </p:txBody>
      </p:sp>
    </p:spTree>
  </p:cSld>
  <p:clrMapOvr>
    <a:masterClrMapping/>
  </p:clrMapOvr>
  <p:transition>
    <p:zoom/>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smtClean="0"/>
              <a:t>Rating Agency Comments on Risk Analysis with Models</a:t>
            </a:r>
          </a:p>
        </p:txBody>
      </p:sp>
      <p:sp>
        <p:nvSpPr>
          <p:cNvPr id="86019" name="Rectangle 3"/>
          <p:cNvSpPr>
            <a:spLocks noGrp="1" noChangeArrowheads="1"/>
          </p:cNvSpPr>
          <p:nvPr>
            <p:ph type="body" idx="1"/>
          </p:nvPr>
        </p:nvSpPr>
        <p:spPr/>
        <p:txBody>
          <a:bodyPr/>
          <a:lstStyle/>
          <a:p>
            <a:pPr>
              <a:lnSpc>
                <a:spcPct val="90000"/>
              </a:lnSpc>
            </a:pPr>
            <a:r>
              <a:rPr lang="en-AU" sz="1800" b="1" smtClean="0"/>
              <a:t>Fitch</a:t>
            </a:r>
            <a:endParaRPr lang="en-AU" sz="1800" smtClean="0"/>
          </a:p>
          <a:p>
            <a:pPr>
              <a:lnSpc>
                <a:spcPct val="90000"/>
              </a:lnSpc>
            </a:pPr>
            <a:r>
              <a:rPr lang="en-AU" sz="1800" smtClean="0"/>
              <a:t>The object is to determine if the project is likely to continue to cover operating expenses and debt interest and principal payments despite unexpected stress levels. The scenarios also reveal whether there are particular variables to which the project has a greater degree of sensitivity. The evaluation of the stress scenario results is focused on the </a:t>
            </a:r>
            <a:r>
              <a:rPr lang="en-AU" sz="1800" b="1" i="1" smtClean="0"/>
              <a:t>minimum debt service coverage</a:t>
            </a:r>
            <a:r>
              <a:rPr lang="en-AU" sz="1800" smtClean="0"/>
              <a:t> in any single year and the average debt service coverage over the entire life of the debt. If the cash flows are unable to cover payments on project debt under certain stress scenarios, the debt service reserve or other forms of credit enhancement available to the project are applied. Thus, [sensitivity analysis] can be used to size the appropriate debt service reserve or other credit enhancements needed to avoid default under adverse scenarios.  Fitch performs sensitivity analyses that stress cash flows down to a break-even level to see how the project performs under extreme hardship conditions and at what minimum power price the project can perform while covering operating costs and debt service payments. </a:t>
            </a:r>
            <a:endParaRPr lang="en-US" sz="1800" smtClean="0"/>
          </a:p>
        </p:txBody>
      </p:sp>
    </p:spTree>
  </p:cSld>
  <p:clrMapOvr>
    <a:masterClrMapping/>
  </p:clrMapOvr>
  <p:transition>
    <p:zoom/>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smtClean="0"/>
              <a:t>Rating Agency Comments on Risk Analysis with Models </a:t>
            </a:r>
          </a:p>
        </p:txBody>
      </p:sp>
      <p:sp>
        <p:nvSpPr>
          <p:cNvPr id="87043" name="Rectangle 3"/>
          <p:cNvSpPr>
            <a:spLocks noGrp="1" noChangeArrowheads="1"/>
          </p:cNvSpPr>
          <p:nvPr>
            <p:ph type="body" idx="1"/>
          </p:nvPr>
        </p:nvSpPr>
        <p:spPr/>
        <p:txBody>
          <a:bodyPr/>
          <a:lstStyle/>
          <a:p>
            <a:pPr>
              <a:lnSpc>
                <a:spcPct val="80000"/>
              </a:lnSpc>
            </a:pPr>
            <a:r>
              <a:rPr lang="en-AU" sz="1800" b="1" smtClean="0"/>
              <a:t>Moody’s</a:t>
            </a:r>
            <a:endParaRPr lang="en-AU" sz="1800" smtClean="0"/>
          </a:p>
          <a:p>
            <a:pPr>
              <a:lnSpc>
                <a:spcPct val="80000"/>
              </a:lnSpc>
            </a:pPr>
            <a:r>
              <a:rPr lang="en-AU" sz="1800" smtClean="0"/>
              <a:t>Moody’s believes that the appropriate analytical beginning is to determine a credible market forecast and to assess the projects break-even position relative to that market forecast.  A break-even point substantially below the market forecast allows a project to absorb unexpected market fluctuations in prices and volumes which is essential to an investment grade debt security. From this analysis, one can derive the appropriate capital structure for each project individually.</a:t>
            </a:r>
          </a:p>
          <a:p>
            <a:pPr>
              <a:lnSpc>
                <a:spcPct val="80000"/>
              </a:lnSpc>
            </a:pPr>
            <a:r>
              <a:rPr lang="en-AU" sz="1800" smtClean="0"/>
              <a:t>Moody’s believes that a merchant plant will be subject to swings in prices as power markets develop.  The better able a project is to absorb changes in prices (and changes in volumes) the higher its rating will be.  Our belief is that an investment-grade-rated merchant power plant will have a break-even point, where it fully covers its debt service obligations, between 30% and 50% below </a:t>
            </a:r>
            <a:r>
              <a:rPr lang="en-AU" sz="1800" b="1" i="1" smtClean="0"/>
              <a:t>a reasonable market forecast price</a:t>
            </a:r>
            <a:r>
              <a:rPr lang="en-AU" sz="1800" smtClean="0"/>
              <a:t>. The amount of the discount is determined by the characteristics of the market and the reasonableness of the market forecast assumptions. </a:t>
            </a:r>
            <a:endParaRPr lang="en-US" sz="1800" smtClean="0"/>
          </a:p>
        </p:txBody>
      </p:sp>
    </p:spTree>
  </p:cSld>
  <p:clrMapOvr>
    <a:masterClrMapping/>
  </p:clrMapOvr>
  <p:transition>
    <p:zoom/>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smtClean="0"/>
              <a:t>Rating Agency Comments on Risk Analysis with Models</a:t>
            </a:r>
          </a:p>
        </p:txBody>
      </p:sp>
      <p:sp>
        <p:nvSpPr>
          <p:cNvPr id="88067" name="Rectangle 3"/>
          <p:cNvSpPr>
            <a:spLocks noGrp="1" noChangeArrowheads="1"/>
          </p:cNvSpPr>
          <p:nvPr>
            <p:ph type="body" idx="1"/>
          </p:nvPr>
        </p:nvSpPr>
        <p:spPr/>
        <p:txBody>
          <a:bodyPr/>
          <a:lstStyle/>
          <a:p>
            <a:r>
              <a:rPr lang="en-AU" b="1" smtClean="0"/>
              <a:t>Standard &amp; Poor's</a:t>
            </a:r>
            <a:endParaRPr lang="en-AU" smtClean="0"/>
          </a:p>
          <a:p>
            <a:r>
              <a:rPr lang="en-AU" smtClean="0"/>
              <a:t>Where projects elect to obtain key supply inputs from spot markets, the risk of cash flow erosion may raise project credit concerns, particularly in volatile markets, such as energy and other commodities.  Stronger projects will be those that can </a:t>
            </a:r>
            <a:r>
              <a:rPr lang="en-AU" b="1" i="1" smtClean="0"/>
              <a:t>demonstrate a resilience to worst case cost movement scenarios as indicated by historical trends</a:t>
            </a:r>
            <a:r>
              <a:rPr lang="en-AU" smtClean="0"/>
              <a:t>.  Historical price trends in such commodities as crude oil, petrochemical products, metals and pulp and paper can provide a basis for analysis of potential worst case price movements.  Standard &amp; Poor's will rely in part on financial scenario analysis to assess the effects of supply and cost disruptions on project economics. </a:t>
            </a:r>
            <a:endParaRPr lang="en-US" smtClean="0"/>
          </a:p>
        </p:txBody>
      </p:sp>
    </p:spTree>
  </p:cSld>
  <p:clrMapOvr>
    <a:masterClrMapping/>
  </p:clrMapOvr>
  <p:transition>
    <p:zoom/>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smtClean="0"/>
              <a:t>Break-Even Analysis</a:t>
            </a:r>
          </a:p>
        </p:txBody>
      </p:sp>
      <p:sp>
        <p:nvSpPr>
          <p:cNvPr id="89091" name="Rectangle 3"/>
          <p:cNvSpPr>
            <a:spLocks noGrp="1" noChangeArrowheads="1"/>
          </p:cNvSpPr>
          <p:nvPr>
            <p:ph type="body" sz="half" idx="1"/>
          </p:nvPr>
        </p:nvSpPr>
        <p:spPr>
          <a:xfrm>
            <a:off x="762000" y="1295400"/>
            <a:ext cx="7696200" cy="3111500"/>
          </a:xfrm>
        </p:spPr>
        <p:txBody>
          <a:bodyPr/>
          <a:lstStyle/>
          <a:p>
            <a:pPr>
              <a:lnSpc>
                <a:spcPct val="80000"/>
              </a:lnSpc>
            </a:pPr>
            <a:r>
              <a:rPr lang="en-AU" sz="1600" smtClean="0"/>
              <a:t>Break-even analysis can demonstrate how bilateral contracts affect risks. The graphs illustrate application of the break-even electricity price for three different bilateral contract cases. In one case, no bilateral contract is assumed; in a second case, a bilateral contract that covers half of the plant output for six years is assumed; and, in a third case a ten year bilateral contract that covers the entire output of the plant is assumed. Data in the graph show the percent reduction in the spot market price on non-contracted electricity generation while assuring that various sized loans can just be paid from cash flow of the project by the end of its lifetime assuming various different levels of debt leverage. </a:t>
            </a:r>
          </a:p>
          <a:p>
            <a:pPr>
              <a:lnSpc>
                <a:spcPct val="80000"/>
              </a:lnSpc>
            </a:pPr>
            <a:r>
              <a:rPr lang="en-AU" altLang="ja-JP" sz="1600" smtClean="0">
                <a:ea typeface="MS PGothic" pitchFamily="34" charset="-128"/>
              </a:rPr>
              <a:t> The graph show how contracts equate to a higher level of leverage. For a certain acceptable break-even price, the risks can be mitigated either through a contract or through lower levels of leverage. </a:t>
            </a:r>
            <a:endParaRPr lang="en-US" sz="1600" smtClean="0"/>
          </a:p>
        </p:txBody>
      </p:sp>
      <p:pic>
        <p:nvPicPr>
          <p:cNvPr id="89092" name="Picture 4"/>
          <p:cNvPicPr>
            <a:picLocks noGrp="1" noChangeAspect="1" noChangeArrowheads="1"/>
          </p:cNvPicPr>
          <p:nvPr>
            <p:ph sz="half" idx="2"/>
          </p:nvPr>
        </p:nvPicPr>
        <p:blipFill>
          <a:blip r:embed="rId2" cstate="print"/>
          <a:srcRect/>
          <a:stretch>
            <a:fillRect/>
          </a:stretch>
        </p:blipFill>
        <p:spPr>
          <a:xfrm>
            <a:off x="2971800" y="4267200"/>
            <a:ext cx="3194050" cy="1960563"/>
          </a:xfrm>
        </p:spPr>
      </p:pic>
    </p:spTree>
  </p:cSld>
  <p:clrMapOvr>
    <a:masterClrMapping/>
  </p:clrMapOvr>
  <p:transition>
    <p:zoom/>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smtClean="0"/>
              <a:t>Tornado Diagrams and Sensitivity Analysis</a:t>
            </a:r>
          </a:p>
        </p:txBody>
      </p:sp>
      <p:sp>
        <p:nvSpPr>
          <p:cNvPr id="90115" name="Rectangle 3"/>
          <p:cNvSpPr>
            <a:spLocks noGrp="1" noChangeArrowheads="1"/>
          </p:cNvSpPr>
          <p:nvPr>
            <p:ph type="body" idx="1"/>
          </p:nvPr>
        </p:nvSpPr>
        <p:spPr/>
        <p:txBody>
          <a:bodyPr/>
          <a:lstStyle/>
          <a:p>
            <a:pPr>
              <a:lnSpc>
                <a:spcPct val="80000"/>
              </a:lnSpc>
            </a:pPr>
            <a:r>
              <a:rPr lang="en-US" sz="1800" smtClean="0"/>
              <a:t>The tornado graph begins with a base case and measures how much prices move up or down from the base case because of the assumption change.    </a:t>
            </a:r>
          </a:p>
          <a:p>
            <a:pPr>
              <a:lnSpc>
                <a:spcPct val="80000"/>
              </a:lnSpc>
            </a:pPr>
            <a:r>
              <a:rPr lang="en-US" sz="1800" smtClean="0"/>
              <a:t>The tornado diagram demonstrates which aspects of risk are most important to IRR or DSCR.</a:t>
            </a:r>
          </a:p>
          <a:p>
            <a:pPr>
              <a:lnSpc>
                <a:spcPct val="80000"/>
              </a:lnSpc>
            </a:pPr>
            <a:r>
              <a:rPr lang="en-US" sz="1800" smtClean="0"/>
              <a:t>Once the tornado diagram is complete for a case without contractual enhancements, the risk analysis can be re-done with contracts to evaluate how the enhancements affect risk.</a:t>
            </a:r>
          </a:p>
          <a:p>
            <a:pPr>
              <a:lnSpc>
                <a:spcPct val="80000"/>
              </a:lnSpc>
            </a:pPr>
            <a:r>
              <a:rPr lang="en-US" sz="1800" smtClean="0"/>
              <a:t>Examples</a:t>
            </a:r>
          </a:p>
          <a:p>
            <a:pPr lvl="1">
              <a:lnSpc>
                <a:spcPct val="80000"/>
              </a:lnSpc>
            </a:pPr>
            <a:r>
              <a:rPr lang="en-US" sz="1600" smtClean="0"/>
              <a:t>Base case IRR is 14%</a:t>
            </a:r>
          </a:p>
          <a:p>
            <a:pPr lvl="2">
              <a:lnSpc>
                <a:spcPct val="80000"/>
              </a:lnSpc>
            </a:pPr>
            <a:r>
              <a:rPr lang="en-US" sz="1400" smtClean="0"/>
              <a:t>Construction cost risk moves down by 2% or up by 3%</a:t>
            </a:r>
          </a:p>
          <a:p>
            <a:pPr lvl="2">
              <a:lnSpc>
                <a:spcPct val="80000"/>
              </a:lnSpc>
            </a:pPr>
            <a:r>
              <a:rPr lang="en-US" sz="1400" smtClean="0"/>
              <a:t>Price risk moves IRR up from base case by 4% or down by 5%</a:t>
            </a:r>
          </a:p>
          <a:p>
            <a:pPr lvl="1">
              <a:lnSpc>
                <a:spcPct val="80000"/>
              </a:lnSpc>
            </a:pPr>
            <a:r>
              <a:rPr lang="en-US" sz="1600" smtClean="0"/>
              <a:t>Base case DSCR is 1.4</a:t>
            </a:r>
          </a:p>
          <a:p>
            <a:pPr lvl="2">
              <a:lnSpc>
                <a:spcPct val="80000"/>
              </a:lnSpc>
            </a:pPr>
            <a:r>
              <a:rPr lang="en-US" sz="1400" smtClean="0"/>
              <a:t>O&amp;M risk moves DSCR from 1.4 down to 1.2 or up to 1.5</a:t>
            </a:r>
          </a:p>
          <a:p>
            <a:pPr lvl="2">
              <a:lnSpc>
                <a:spcPct val="80000"/>
              </a:lnSpc>
            </a:pPr>
            <a:r>
              <a:rPr lang="en-US" sz="1400" smtClean="0"/>
              <a:t>Volume risk moves DSCR down from 1.4 to 1.3 or up to 1.6 </a:t>
            </a:r>
          </a:p>
        </p:txBody>
      </p:sp>
    </p:spTree>
  </p:cSld>
  <p:clrMapOvr>
    <a:masterClrMapping/>
  </p:clrMapOvr>
  <p:transition>
    <p:zoom/>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smtClean="0"/>
              <a:t>Example of Tornado Diagram</a:t>
            </a:r>
          </a:p>
        </p:txBody>
      </p:sp>
      <p:sp>
        <p:nvSpPr>
          <p:cNvPr id="91139" name="Rectangle 3"/>
          <p:cNvSpPr>
            <a:spLocks noGrp="1" noChangeArrowheads="1"/>
          </p:cNvSpPr>
          <p:nvPr>
            <p:ph type="body" idx="1"/>
          </p:nvPr>
        </p:nvSpPr>
        <p:spPr/>
        <p:txBody>
          <a:bodyPr/>
          <a:lstStyle/>
          <a:p>
            <a:r>
              <a:rPr lang="en-US" smtClean="0"/>
              <a:t>This diagram illustrates how risks can be assessed with a model.  The remaining lectures and case studies will involve assessing how the risks can be reduced or allocated through contract terms.</a:t>
            </a:r>
          </a:p>
        </p:txBody>
      </p:sp>
      <p:pic>
        <p:nvPicPr>
          <p:cNvPr id="91140" name="Picture 4"/>
          <p:cNvPicPr>
            <a:picLocks noChangeAspect="1" noChangeArrowheads="1"/>
          </p:cNvPicPr>
          <p:nvPr/>
        </p:nvPicPr>
        <p:blipFill>
          <a:blip r:embed="rId3" cstate="print"/>
          <a:srcRect/>
          <a:stretch>
            <a:fillRect/>
          </a:stretch>
        </p:blipFill>
        <p:spPr bwMode="auto">
          <a:xfrm>
            <a:off x="2057400" y="2765425"/>
            <a:ext cx="5791200" cy="3406775"/>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smtClean="0"/>
              <a:t>S&amp;P on Volatility Analysis</a:t>
            </a:r>
          </a:p>
        </p:txBody>
      </p:sp>
      <p:sp>
        <p:nvSpPr>
          <p:cNvPr id="92163" name="Rectangle 3"/>
          <p:cNvSpPr>
            <a:spLocks noGrp="1" noChangeArrowheads="1"/>
          </p:cNvSpPr>
          <p:nvPr>
            <p:ph type="body" idx="1"/>
          </p:nvPr>
        </p:nvSpPr>
        <p:spPr/>
        <p:txBody>
          <a:bodyPr/>
          <a:lstStyle/>
          <a:p>
            <a:r>
              <a:rPr lang="en-US" smtClean="0"/>
              <a:t>Where historical price data exist, Standard &amp; Poor's expects that sponsors will have assessed historical and prospective price volatility as part of their analyses. </a:t>
            </a:r>
          </a:p>
          <a:p>
            <a:r>
              <a:rPr lang="en-US" smtClean="0"/>
              <a:t>Project participants have developed analytic techniques such as option pricing and probabilistic modeling as tools for understanding and managing financial and operational risk. </a:t>
            </a:r>
          </a:p>
          <a:p>
            <a:r>
              <a:rPr lang="en-US" smtClean="0"/>
              <a:t>While such techniques can be useful for exploring market dynamics and assessing relationships among key variables, Standard &amp; Poor's notes that the historical data needed to employ these techniques tend not to be sufficient at present to develop reliable predictions or statistically significant inferences for investment-grade transactions. Hence, given the limitations of statistical approaches, statistics will not drive the ratings methodology, but only support the analysis.  </a:t>
            </a:r>
          </a:p>
        </p:txBody>
      </p:sp>
    </p:spTree>
  </p:cSld>
  <p:clrMapOvr>
    <a:masterClrMapping/>
  </p:clrMapOvr>
  <p:transition>
    <p:zoom/>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smtClean="0"/>
              <a:t>Paul Ashley on Simulation</a:t>
            </a:r>
          </a:p>
        </p:txBody>
      </p:sp>
      <p:sp>
        <p:nvSpPr>
          <p:cNvPr id="93187" name="Rectangle 3"/>
          <p:cNvSpPr>
            <a:spLocks noGrp="1" noChangeArrowheads="1"/>
          </p:cNvSpPr>
          <p:nvPr>
            <p:ph type="body" idx="1"/>
          </p:nvPr>
        </p:nvSpPr>
        <p:spPr/>
        <p:txBody>
          <a:bodyPr/>
          <a:lstStyle/>
          <a:p>
            <a:r>
              <a:rPr lang="en-US" smtClean="0"/>
              <a:t>Given plausible assumptions for key risk drivers (for example, volatility of gas prices), the ratings are then built around simulating cash flows and debt coverage for individual projects.  These simulations can then determine probability and loss distribution and directly observe the impact on cash flows and riskiness of a particular transaction structure under different market environments.</a:t>
            </a:r>
          </a:p>
          <a:p>
            <a:r>
              <a:rPr lang="en-US" smtClean="0"/>
              <a:t>The parameterization of the rating simulations combines market data and expert judgment in a structured way that allows transparency and consistency in risk evaluation without losing the ability to capture the specifics of a transaction structure.</a:t>
            </a:r>
          </a:p>
          <a:p>
            <a:endParaRPr lang="en-US" smtClean="0"/>
          </a:p>
        </p:txBody>
      </p:sp>
    </p:spTree>
  </p:cSld>
  <p:clrMapOvr>
    <a:masterClrMapping/>
  </p:clrMapOvr>
  <p:transition>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Risk Classification , Mitigation and Importance</a:t>
            </a:r>
          </a:p>
        </p:txBody>
      </p:sp>
      <p:pic>
        <p:nvPicPr>
          <p:cNvPr id="13315" name="Picture 2"/>
          <p:cNvPicPr>
            <a:picLocks noGrp="1" noChangeAspect="1" noChangeArrowheads="1"/>
          </p:cNvPicPr>
          <p:nvPr>
            <p:ph idx="1"/>
          </p:nvPr>
        </p:nvPicPr>
        <p:blipFill>
          <a:blip r:embed="rId2" cstate="print"/>
          <a:srcRect/>
          <a:stretch>
            <a:fillRect/>
          </a:stretch>
        </p:blipFill>
        <p:spPr>
          <a:xfrm>
            <a:off x="381000" y="2133600"/>
            <a:ext cx="8480425" cy="3138488"/>
          </a:xfrm>
        </p:spPr>
      </p:pic>
    </p:spTree>
  </p:cSld>
  <p:clrMapOvr>
    <a:masterClrMapping/>
  </p:clrMapOvr>
  <p:transition>
    <p:zoom/>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ctrTitle"/>
          </p:nvPr>
        </p:nvSpPr>
        <p:spPr/>
        <p:txBody>
          <a:bodyPr/>
          <a:lstStyle/>
          <a:p>
            <a:r>
              <a:rPr lang="en-US" smtClean="0"/>
              <a:t>Sensitivity and Scenario Analysis</a:t>
            </a:r>
          </a:p>
        </p:txBody>
      </p:sp>
    </p:spTree>
  </p:cSld>
  <p:clrMapOvr>
    <a:masterClrMapping/>
  </p:clrMapOvr>
  <p:transition>
    <p:zoom/>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4"/>
          <p:cNvPicPr>
            <a:picLocks noChangeAspect="1" noChangeArrowheads="1"/>
          </p:cNvPicPr>
          <p:nvPr/>
        </p:nvPicPr>
        <p:blipFill>
          <a:blip r:embed="rId3" cstate="print"/>
          <a:srcRect/>
          <a:stretch>
            <a:fillRect/>
          </a:stretch>
        </p:blipFill>
        <p:spPr bwMode="auto">
          <a:xfrm>
            <a:off x="533400" y="1143000"/>
            <a:ext cx="7993063" cy="4959350"/>
          </a:xfrm>
          <a:prstGeom prst="rect">
            <a:avLst/>
          </a:prstGeom>
          <a:noFill/>
          <a:ln w="12700">
            <a:noFill/>
            <a:miter lim="800000"/>
            <a:headEnd/>
            <a:tailEnd/>
          </a:ln>
        </p:spPr>
      </p:pic>
      <p:sp>
        <p:nvSpPr>
          <p:cNvPr id="95235" name="Text Box 5"/>
          <p:cNvSpPr txBox="1">
            <a:spLocks noChangeArrowheads="1"/>
          </p:cNvSpPr>
          <p:nvPr/>
        </p:nvSpPr>
        <p:spPr bwMode="auto">
          <a:xfrm>
            <a:off x="900113" y="6583363"/>
            <a:ext cx="4665662" cy="274637"/>
          </a:xfrm>
          <a:prstGeom prst="rect">
            <a:avLst/>
          </a:prstGeom>
          <a:noFill/>
          <a:ln w="12700">
            <a:noFill/>
            <a:miter lim="800000"/>
            <a:headEnd/>
            <a:tailEnd/>
          </a:ln>
        </p:spPr>
        <p:txBody>
          <a:bodyPr wrap="none">
            <a:spAutoFit/>
          </a:bodyPr>
          <a:lstStyle/>
          <a:p>
            <a:pPr eaLnBrk="0" hangingPunct="0"/>
            <a:r>
              <a:rPr lang="en-AU">
                <a:latin typeface="Times New Roman" pitchFamily="18" charset="0"/>
              </a:rPr>
              <a:t>Source: Partnerships Victoria, PSC, Technical Note, June 2001, pp33-34.</a:t>
            </a:r>
          </a:p>
        </p:txBody>
      </p:sp>
    </p:spTree>
  </p:cSld>
  <p:clrMapOvr>
    <a:masterClrMapping/>
  </p:clrMapOvr>
  <p:transition>
    <p:zoom/>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3"/>
          <p:cNvPicPr>
            <a:picLocks noChangeAspect="1" noChangeArrowheads="1"/>
          </p:cNvPicPr>
          <p:nvPr/>
        </p:nvPicPr>
        <p:blipFill>
          <a:blip r:embed="rId3" cstate="print"/>
          <a:srcRect/>
          <a:stretch>
            <a:fillRect/>
          </a:stretch>
        </p:blipFill>
        <p:spPr bwMode="auto">
          <a:xfrm>
            <a:off x="457200" y="1143000"/>
            <a:ext cx="7932738" cy="4627563"/>
          </a:xfrm>
          <a:prstGeom prst="rect">
            <a:avLst/>
          </a:prstGeom>
          <a:noFill/>
          <a:ln w="12700">
            <a:noFill/>
            <a:miter lim="800000"/>
            <a:headEnd/>
            <a:tailEnd/>
          </a:ln>
        </p:spPr>
      </p:pic>
      <p:sp>
        <p:nvSpPr>
          <p:cNvPr id="96259" name="Text Box 4"/>
          <p:cNvSpPr txBox="1">
            <a:spLocks noChangeArrowheads="1"/>
          </p:cNvSpPr>
          <p:nvPr/>
        </p:nvSpPr>
        <p:spPr bwMode="auto">
          <a:xfrm>
            <a:off x="900113" y="6524625"/>
            <a:ext cx="4665662" cy="274638"/>
          </a:xfrm>
          <a:prstGeom prst="rect">
            <a:avLst/>
          </a:prstGeom>
          <a:noFill/>
          <a:ln w="12700">
            <a:noFill/>
            <a:miter lim="800000"/>
            <a:headEnd/>
            <a:tailEnd/>
          </a:ln>
        </p:spPr>
        <p:txBody>
          <a:bodyPr wrap="none">
            <a:spAutoFit/>
          </a:bodyPr>
          <a:lstStyle/>
          <a:p>
            <a:pPr eaLnBrk="0" hangingPunct="0"/>
            <a:r>
              <a:rPr lang="en-AU">
                <a:latin typeface="Times New Roman" pitchFamily="18" charset="0"/>
              </a:rPr>
              <a:t>Source: Partnerships Victoria, PSC, Technical Note, June 2001, pp33-34.</a:t>
            </a:r>
          </a:p>
        </p:txBody>
      </p:sp>
    </p:spTree>
  </p:cSld>
  <p:clrMapOvr>
    <a:masterClrMapping/>
  </p:clrMapOvr>
  <p:transition>
    <p:zoom/>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4"/>
          <p:cNvPicPr>
            <a:picLocks noChangeAspect="1" noChangeArrowheads="1"/>
          </p:cNvPicPr>
          <p:nvPr/>
        </p:nvPicPr>
        <p:blipFill>
          <a:blip r:embed="rId3" cstate="print"/>
          <a:srcRect/>
          <a:stretch>
            <a:fillRect/>
          </a:stretch>
        </p:blipFill>
        <p:spPr bwMode="auto">
          <a:xfrm>
            <a:off x="457200" y="1295400"/>
            <a:ext cx="8243888" cy="4640263"/>
          </a:xfrm>
          <a:prstGeom prst="rect">
            <a:avLst/>
          </a:prstGeom>
          <a:noFill/>
          <a:ln w="12700">
            <a:noFill/>
            <a:miter lim="800000"/>
            <a:headEnd/>
            <a:tailEnd/>
          </a:ln>
        </p:spPr>
      </p:pic>
      <p:sp>
        <p:nvSpPr>
          <p:cNvPr id="97283" name="Text Box 5"/>
          <p:cNvSpPr txBox="1">
            <a:spLocks noChangeArrowheads="1"/>
          </p:cNvSpPr>
          <p:nvPr/>
        </p:nvSpPr>
        <p:spPr bwMode="auto">
          <a:xfrm>
            <a:off x="1023938" y="6405563"/>
            <a:ext cx="4765675" cy="274637"/>
          </a:xfrm>
          <a:prstGeom prst="rect">
            <a:avLst/>
          </a:prstGeom>
          <a:noFill/>
          <a:ln w="12700">
            <a:noFill/>
            <a:miter lim="800000"/>
            <a:headEnd/>
            <a:tailEnd/>
          </a:ln>
        </p:spPr>
        <p:txBody>
          <a:bodyPr wrap="none">
            <a:spAutoFit/>
          </a:bodyPr>
          <a:lstStyle/>
          <a:p>
            <a:pPr eaLnBrk="0" hangingPunct="0"/>
            <a:r>
              <a:rPr lang="en-AU">
                <a:latin typeface="Times New Roman" pitchFamily="18" charset="0"/>
              </a:rPr>
              <a:t>Source: South Africa National Treasury, PPP Unit, Risk Matrix, May 2003</a:t>
            </a:r>
          </a:p>
        </p:txBody>
      </p:sp>
    </p:spTree>
  </p:cSld>
  <p:clrMapOvr>
    <a:masterClrMapping/>
  </p:clrMapOvr>
  <p:transition>
    <p:zoom/>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3"/>
          <p:cNvSpPr txBox="1">
            <a:spLocks noChangeArrowheads="1"/>
          </p:cNvSpPr>
          <p:nvPr/>
        </p:nvSpPr>
        <p:spPr bwMode="auto">
          <a:xfrm>
            <a:off x="1023938" y="6467475"/>
            <a:ext cx="4765675" cy="274638"/>
          </a:xfrm>
          <a:prstGeom prst="rect">
            <a:avLst/>
          </a:prstGeom>
          <a:noFill/>
          <a:ln w="12700">
            <a:noFill/>
            <a:miter lim="800000"/>
            <a:headEnd/>
            <a:tailEnd/>
          </a:ln>
        </p:spPr>
        <p:txBody>
          <a:bodyPr wrap="none">
            <a:spAutoFit/>
          </a:bodyPr>
          <a:lstStyle/>
          <a:p>
            <a:pPr eaLnBrk="0" hangingPunct="0"/>
            <a:r>
              <a:rPr lang="en-AU">
                <a:latin typeface="Times New Roman" pitchFamily="18" charset="0"/>
              </a:rPr>
              <a:t>Source: South Africa National Treasury, PPP Unit, Risk Matrix, May 2003</a:t>
            </a:r>
          </a:p>
        </p:txBody>
      </p:sp>
      <p:pic>
        <p:nvPicPr>
          <p:cNvPr id="98307" name="Picture 4"/>
          <p:cNvPicPr>
            <a:picLocks noChangeAspect="1" noChangeArrowheads="1"/>
          </p:cNvPicPr>
          <p:nvPr/>
        </p:nvPicPr>
        <p:blipFill>
          <a:blip r:embed="rId3" cstate="print"/>
          <a:srcRect/>
          <a:stretch>
            <a:fillRect/>
          </a:stretch>
        </p:blipFill>
        <p:spPr bwMode="auto">
          <a:xfrm>
            <a:off x="457200" y="990600"/>
            <a:ext cx="8172450" cy="5126038"/>
          </a:xfrm>
          <a:prstGeom prst="rect">
            <a:avLst/>
          </a:prstGeom>
          <a:noFill/>
          <a:ln w="12700">
            <a:noFill/>
            <a:miter lim="800000"/>
            <a:headEnd/>
            <a:tailEnd/>
          </a:ln>
        </p:spPr>
      </p:pic>
    </p:spTree>
  </p:cSld>
  <p:clrMapOvr>
    <a:masterClrMapping/>
  </p:clrMapOvr>
  <p:transition>
    <p:zoom/>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 Box 2"/>
          <p:cNvSpPr txBox="1">
            <a:spLocks noChangeArrowheads="1"/>
          </p:cNvSpPr>
          <p:nvPr/>
        </p:nvSpPr>
        <p:spPr bwMode="auto">
          <a:xfrm>
            <a:off x="1023938" y="6467475"/>
            <a:ext cx="4765675" cy="274638"/>
          </a:xfrm>
          <a:prstGeom prst="rect">
            <a:avLst/>
          </a:prstGeom>
          <a:noFill/>
          <a:ln w="12700">
            <a:noFill/>
            <a:miter lim="800000"/>
            <a:headEnd/>
            <a:tailEnd/>
          </a:ln>
        </p:spPr>
        <p:txBody>
          <a:bodyPr wrap="none">
            <a:spAutoFit/>
          </a:bodyPr>
          <a:lstStyle/>
          <a:p>
            <a:pPr eaLnBrk="0" hangingPunct="0"/>
            <a:r>
              <a:rPr lang="en-AU">
                <a:latin typeface="Times New Roman" pitchFamily="18" charset="0"/>
              </a:rPr>
              <a:t>Source: South Africa National Treasury, PPP Unit, Risk Matrix, May 2003</a:t>
            </a:r>
          </a:p>
        </p:txBody>
      </p:sp>
      <p:pic>
        <p:nvPicPr>
          <p:cNvPr id="99331" name="Picture 4"/>
          <p:cNvPicPr>
            <a:picLocks noChangeAspect="1" noChangeArrowheads="1"/>
          </p:cNvPicPr>
          <p:nvPr/>
        </p:nvPicPr>
        <p:blipFill>
          <a:blip r:embed="rId3" cstate="print"/>
          <a:srcRect/>
          <a:stretch>
            <a:fillRect/>
          </a:stretch>
        </p:blipFill>
        <p:spPr bwMode="auto">
          <a:xfrm>
            <a:off x="381000" y="838200"/>
            <a:ext cx="8243888" cy="4889500"/>
          </a:xfrm>
          <a:prstGeom prst="rect">
            <a:avLst/>
          </a:prstGeom>
          <a:noFill/>
          <a:ln w="12700">
            <a:noFill/>
            <a:miter lim="800000"/>
            <a:headEnd/>
            <a:tailEnd/>
          </a:ln>
        </p:spPr>
      </p:pic>
    </p:spTree>
  </p:cSld>
  <p:clrMapOvr>
    <a:masterClrMapping/>
  </p:clrMapOvr>
  <p:transition>
    <p:zoom/>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2"/>
          <p:cNvSpPr txBox="1">
            <a:spLocks noChangeArrowheads="1"/>
          </p:cNvSpPr>
          <p:nvPr/>
        </p:nvSpPr>
        <p:spPr bwMode="auto">
          <a:xfrm>
            <a:off x="762000" y="5943600"/>
            <a:ext cx="4765675" cy="274638"/>
          </a:xfrm>
          <a:prstGeom prst="rect">
            <a:avLst/>
          </a:prstGeom>
          <a:noFill/>
          <a:ln w="12700">
            <a:noFill/>
            <a:miter lim="800000"/>
            <a:headEnd/>
            <a:tailEnd/>
          </a:ln>
        </p:spPr>
        <p:txBody>
          <a:bodyPr wrap="none">
            <a:spAutoFit/>
          </a:bodyPr>
          <a:lstStyle/>
          <a:p>
            <a:pPr eaLnBrk="0" hangingPunct="0"/>
            <a:r>
              <a:rPr lang="en-AU">
                <a:latin typeface="Times New Roman" pitchFamily="18" charset="0"/>
              </a:rPr>
              <a:t>Source: South Africa National Treasury, PPP Unit, Risk Matrix, May 2003</a:t>
            </a:r>
          </a:p>
        </p:txBody>
      </p:sp>
      <p:pic>
        <p:nvPicPr>
          <p:cNvPr id="100355" name="Picture 4"/>
          <p:cNvPicPr>
            <a:picLocks noChangeAspect="1" noChangeArrowheads="1"/>
          </p:cNvPicPr>
          <p:nvPr/>
        </p:nvPicPr>
        <p:blipFill>
          <a:blip r:embed="rId3" cstate="print"/>
          <a:srcRect/>
          <a:stretch>
            <a:fillRect/>
          </a:stretch>
        </p:blipFill>
        <p:spPr bwMode="auto">
          <a:xfrm>
            <a:off x="533400" y="914400"/>
            <a:ext cx="8094663" cy="4933950"/>
          </a:xfrm>
          <a:prstGeom prst="rect">
            <a:avLst/>
          </a:prstGeom>
          <a:noFill/>
          <a:ln w="12700">
            <a:noFill/>
            <a:miter lim="800000"/>
            <a:headEnd/>
            <a:tailEnd/>
          </a:ln>
        </p:spPr>
      </p:pic>
    </p:spTree>
  </p:cSld>
  <p:clrMapOvr>
    <a:masterClrMapping/>
  </p:clrMapOvr>
  <p:transition>
    <p:zoom/>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ext Box 2"/>
          <p:cNvSpPr txBox="1">
            <a:spLocks noChangeArrowheads="1"/>
          </p:cNvSpPr>
          <p:nvPr/>
        </p:nvSpPr>
        <p:spPr bwMode="auto">
          <a:xfrm>
            <a:off x="1066800" y="6019800"/>
            <a:ext cx="4765675" cy="274638"/>
          </a:xfrm>
          <a:prstGeom prst="rect">
            <a:avLst/>
          </a:prstGeom>
          <a:noFill/>
          <a:ln w="12700">
            <a:noFill/>
            <a:miter lim="800000"/>
            <a:headEnd/>
            <a:tailEnd/>
          </a:ln>
        </p:spPr>
        <p:txBody>
          <a:bodyPr wrap="none">
            <a:spAutoFit/>
          </a:bodyPr>
          <a:lstStyle/>
          <a:p>
            <a:pPr eaLnBrk="0" hangingPunct="0"/>
            <a:r>
              <a:rPr lang="en-AU">
                <a:latin typeface="Times New Roman" pitchFamily="18" charset="0"/>
              </a:rPr>
              <a:t>Source: South Africa National Treasury, PPP Unit, Risk Matrix, May 2003</a:t>
            </a:r>
          </a:p>
        </p:txBody>
      </p:sp>
      <p:pic>
        <p:nvPicPr>
          <p:cNvPr id="101379" name="Picture 4"/>
          <p:cNvPicPr>
            <a:picLocks noChangeAspect="1" noChangeArrowheads="1"/>
          </p:cNvPicPr>
          <p:nvPr/>
        </p:nvPicPr>
        <p:blipFill>
          <a:blip r:embed="rId3" cstate="print"/>
          <a:srcRect/>
          <a:stretch>
            <a:fillRect/>
          </a:stretch>
        </p:blipFill>
        <p:spPr bwMode="auto">
          <a:xfrm>
            <a:off x="533400" y="685800"/>
            <a:ext cx="8172450" cy="4614863"/>
          </a:xfrm>
          <a:prstGeom prst="rect">
            <a:avLst/>
          </a:prstGeom>
          <a:noFill/>
          <a:ln w="12700">
            <a:noFill/>
            <a:miter lim="800000"/>
            <a:headEnd/>
            <a:tailEnd/>
          </a:ln>
        </p:spPr>
      </p:pic>
    </p:spTree>
  </p:cSld>
  <p:clrMapOvr>
    <a:masterClrMapping/>
  </p:clrMapOvr>
  <p:transition>
    <p:zoom/>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2"/>
          <p:cNvSpPr txBox="1">
            <a:spLocks noChangeArrowheads="1"/>
          </p:cNvSpPr>
          <p:nvPr/>
        </p:nvSpPr>
        <p:spPr bwMode="auto">
          <a:xfrm>
            <a:off x="914400" y="5791200"/>
            <a:ext cx="4765675" cy="274638"/>
          </a:xfrm>
          <a:prstGeom prst="rect">
            <a:avLst/>
          </a:prstGeom>
          <a:noFill/>
          <a:ln w="12700">
            <a:noFill/>
            <a:miter lim="800000"/>
            <a:headEnd/>
            <a:tailEnd/>
          </a:ln>
        </p:spPr>
        <p:txBody>
          <a:bodyPr wrap="none">
            <a:spAutoFit/>
          </a:bodyPr>
          <a:lstStyle/>
          <a:p>
            <a:pPr eaLnBrk="0" hangingPunct="0"/>
            <a:r>
              <a:rPr lang="en-AU">
                <a:latin typeface="Times New Roman" pitchFamily="18" charset="0"/>
              </a:rPr>
              <a:t>Source: South Africa National Treasury, PPP Unit, Risk Matrix, May 2003</a:t>
            </a:r>
          </a:p>
        </p:txBody>
      </p:sp>
      <p:pic>
        <p:nvPicPr>
          <p:cNvPr id="102403" name="Picture 4"/>
          <p:cNvPicPr>
            <a:picLocks noChangeAspect="1" noChangeArrowheads="1"/>
          </p:cNvPicPr>
          <p:nvPr/>
        </p:nvPicPr>
        <p:blipFill>
          <a:blip r:embed="rId3" cstate="print"/>
          <a:srcRect/>
          <a:stretch>
            <a:fillRect/>
          </a:stretch>
        </p:blipFill>
        <p:spPr bwMode="auto">
          <a:xfrm>
            <a:off x="381000" y="685800"/>
            <a:ext cx="8094663" cy="4873625"/>
          </a:xfrm>
          <a:prstGeom prst="rect">
            <a:avLst/>
          </a:prstGeom>
          <a:noFill/>
          <a:ln w="12700">
            <a:noFill/>
            <a:miter lim="800000"/>
            <a:headEnd/>
            <a:tailEnd/>
          </a:ln>
        </p:spPr>
      </p:pic>
    </p:spTree>
  </p:cSld>
  <p:clrMapOvr>
    <a:masterClrMapping/>
  </p:clrMapOvr>
  <p:transition>
    <p:zoom/>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ext Box 2"/>
          <p:cNvSpPr txBox="1">
            <a:spLocks noChangeArrowheads="1"/>
          </p:cNvSpPr>
          <p:nvPr/>
        </p:nvSpPr>
        <p:spPr bwMode="auto">
          <a:xfrm>
            <a:off x="990600" y="5791200"/>
            <a:ext cx="4765675" cy="274638"/>
          </a:xfrm>
          <a:prstGeom prst="rect">
            <a:avLst/>
          </a:prstGeom>
          <a:noFill/>
          <a:ln w="12700">
            <a:noFill/>
            <a:miter lim="800000"/>
            <a:headEnd/>
            <a:tailEnd/>
          </a:ln>
        </p:spPr>
        <p:txBody>
          <a:bodyPr wrap="none">
            <a:spAutoFit/>
          </a:bodyPr>
          <a:lstStyle/>
          <a:p>
            <a:pPr eaLnBrk="0" hangingPunct="0"/>
            <a:r>
              <a:rPr lang="en-AU">
                <a:latin typeface="Times New Roman" pitchFamily="18" charset="0"/>
              </a:rPr>
              <a:t>Source: South Africa National Treasury, PPP Unit, Risk Matrix, May 2003</a:t>
            </a:r>
          </a:p>
        </p:txBody>
      </p:sp>
      <p:pic>
        <p:nvPicPr>
          <p:cNvPr id="103427" name="Picture 4"/>
          <p:cNvPicPr>
            <a:picLocks noChangeAspect="1" noChangeArrowheads="1"/>
          </p:cNvPicPr>
          <p:nvPr/>
        </p:nvPicPr>
        <p:blipFill>
          <a:blip r:embed="rId3" cstate="print"/>
          <a:srcRect/>
          <a:stretch>
            <a:fillRect/>
          </a:stretch>
        </p:blipFill>
        <p:spPr bwMode="auto">
          <a:xfrm>
            <a:off x="971550" y="1804988"/>
            <a:ext cx="8172450" cy="3711575"/>
          </a:xfrm>
          <a:prstGeom prst="rect">
            <a:avLst/>
          </a:prstGeom>
          <a:noFill/>
          <a:ln w="12700">
            <a:noFill/>
            <a:miter lim="800000"/>
            <a:headEnd/>
            <a:tailEnd/>
          </a:ln>
        </p:spPr>
      </p:pic>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CCP 1">
  <a:themeElements>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stealth" w="lg" len="lg"/>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stealth" w="lg" len="lg"/>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lnDef>
  </a:objectDefaults>
  <a:extraClrSchemeLst>
    <a:extraClrScheme>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CP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CCP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CP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CP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CP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CCP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C:\WINNT\Profiles\Administrator\Application Data\Microsoft\Templates\CCP 1.pot</Template>
  <TotalTime>55415</TotalTime>
  <Words>7986</Words>
  <Application>Microsoft Office PowerPoint</Application>
  <PresentationFormat>On-screen Show (4:3)</PresentationFormat>
  <Paragraphs>636</Paragraphs>
  <Slides>114</Slides>
  <Notes>32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114</vt:i4>
      </vt:variant>
    </vt:vector>
  </HeadingPairs>
  <TitlesOfParts>
    <vt:vector size="121" baseType="lpstr">
      <vt:lpstr>Arial</vt:lpstr>
      <vt:lpstr>Wingdings</vt:lpstr>
      <vt:lpstr>Times New Roman</vt:lpstr>
      <vt:lpstr>Akzidenz Grotesk Light</vt:lpstr>
      <vt:lpstr>MS PGothic</vt:lpstr>
      <vt:lpstr>CCP 1</vt:lpstr>
      <vt:lpstr>Document</vt:lpstr>
      <vt:lpstr>Risk Analysis in Project Finance </vt:lpstr>
      <vt:lpstr>Risk Analysis Contents</vt:lpstr>
      <vt:lpstr>Different Methods of Risk Assessment</vt:lpstr>
      <vt:lpstr>Risk Classification , Mitigation and Importance</vt:lpstr>
      <vt:lpstr>Risk Classification , Mitigation and Importance</vt:lpstr>
      <vt:lpstr>Risk Classification , Mitigation and Importance</vt:lpstr>
      <vt:lpstr>Risk Classification , Mitigation and Importance</vt:lpstr>
      <vt:lpstr>Risk Classification , Mitigation and Importance</vt:lpstr>
      <vt:lpstr>Risk Classification , Mitigation and Importance</vt:lpstr>
      <vt:lpstr>Risk Classification</vt:lpstr>
      <vt:lpstr>Risk Analysis in Project Finance Models</vt:lpstr>
      <vt:lpstr>Risk Matrix of Different Projects</vt:lpstr>
      <vt:lpstr>Consulting Reports</vt:lpstr>
      <vt:lpstr>The Risk Analysis Process in Project Finance</vt:lpstr>
      <vt:lpstr>Objectives of Risk Analysis</vt:lpstr>
      <vt:lpstr>Example of Risk Allocation Table</vt:lpstr>
      <vt:lpstr>Format of Risk Allocation Table</vt:lpstr>
      <vt:lpstr>Alternative Risk Classifications</vt:lpstr>
      <vt:lpstr>Risk Checklist</vt:lpstr>
      <vt:lpstr>Moody’s Comments on Risk Classification and Assessment</vt:lpstr>
      <vt:lpstr>S&amp;P Risk Checklist – General Comments</vt:lpstr>
      <vt:lpstr>Revenue Risks</vt:lpstr>
      <vt:lpstr>Price versus Output Risks</vt:lpstr>
      <vt:lpstr>Volume Risk</vt:lpstr>
      <vt:lpstr>Construction Phase Risks</vt:lpstr>
      <vt:lpstr>Technology Risk</vt:lpstr>
      <vt:lpstr>Construction Cost Over-run Mitigation: Limited Recourse and Funding of Cost Over-runs</vt:lpstr>
      <vt:lpstr>Cost Over-runs</vt:lpstr>
      <vt:lpstr>Risks with EPC</vt:lpstr>
      <vt:lpstr>Mitigation of Construction - Reference</vt:lpstr>
      <vt:lpstr>Mitigation of Construction Risk - Reference</vt:lpstr>
      <vt:lpstr>Strong and Weak Technology/Construction Risk</vt:lpstr>
      <vt:lpstr>Strong and Weak Technology/Construction Risk</vt:lpstr>
      <vt:lpstr>PPP Construction Assessment Matrix</vt:lpstr>
      <vt:lpstr>Risks Present Even with EPC Contract</vt:lpstr>
      <vt:lpstr>Case Study of Bias in IE Report</vt:lpstr>
      <vt:lpstr>Evaluation of Feasibility Study and Independent Engineer Report – Standard and Poor’s (Reference)</vt:lpstr>
      <vt:lpstr>Mitigation of Operation and Maintenance Risk</vt:lpstr>
      <vt:lpstr>Productivity Risk</vt:lpstr>
      <vt:lpstr>Cost Risk – Standard and Poor’s (Reference)</vt:lpstr>
      <vt:lpstr>Cost of Production and Cost Curves</vt:lpstr>
      <vt:lpstr>Raw Material Risk</vt:lpstr>
      <vt:lpstr>Cost Risk Management</vt:lpstr>
      <vt:lpstr>Cost Risk Management</vt:lpstr>
      <vt:lpstr>Risks Remaining in Supply Contracts (S&amp;P)</vt:lpstr>
      <vt:lpstr>Political Risk - Introduction</vt:lpstr>
      <vt:lpstr>Political and Country Risk</vt:lpstr>
      <vt:lpstr>Political Risks</vt:lpstr>
      <vt:lpstr>Currency Convertibility</vt:lpstr>
      <vt:lpstr>Change in Law</vt:lpstr>
      <vt:lpstr>S&amp;P on Sovereign Risk</vt:lpstr>
      <vt:lpstr>Foreign Exchange Rate Risk</vt:lpstr>
      <vt:lpstr>Evaluating Foreign Exchange Rate Risk</vt:lpstr>
      <vt:lpstr>Use of Foreign Exchange Derivatives to Hedge Exposure</vt:lpstr>
      <vt:lpstr>Example of Political Risk – Robbins Incinerator in US</vt:lpstr>
      <vt:lpstr>Multilateral Support</vt:lpstr>
      <vt:lpstr>Management of Political Risk</vt:lpstr>
      <vt:lpstr>Risk Mitigation and Purchasing Power Parity</vt:lpstr>
      <vt:lpstr>Other Risks – Environmental, Legal, Infrastructure</vt:lpstr>
      <vt:lpstr>Interest Rate Risks</vt:lpstr>
      <vt:lpstr>Environmental Risk</vt:lpstr>
      <vt:lpstr>Infrastructure Risk</vt:lpstr>
      <vt:lpstr>Analysis of Residual Risks</vt:lpstr>
      <vt:lpstr>Sensitivity Analysis</vt:lpstr>
      <vt:lpstr>Toll Road Assumptions - 1</vt:lpstr>
      <vt:lpstr>Toll Road Assumptions - Continued</vt:lpstr>
      <vt:lpstr>Airport Assumptions</vt:lpstr>
      <vt:lpstr>Electricity Plant Assumptions</vt:lpstr>
      <vt:lpstr>Example of Risk Management</vt:lpstr>
      <vt:lpstr>Mitigation of Revenue Risks</vt:lpstr>
      <vt:lpstr>Strategic Hedging and Project Finance </vt:lpstr>
      <vt:lpstr>General Discussion Risk Management (Reference)</vt:lpstr>
      <vt:lpstr>Management of Technological Risk – Liquidated Damages and Guarantees</vt:lpstr>
      <vt:lpstr>Technology Risk Management Continued</vt:lpstr>
      <vt:lpstr>Technology Risk Management</vt:lpstr>
      <vt:lpstr>Standard and Poor’s on Assumptions</vt:lpstr>
      <vt:lpstr>Standard &amp; Poor’s on Assumptions</vt:lpstr>
      <vt:lpstr>Risk Assessment Methods with Project Finance Models</vt:lpstr>
      <vt:lpstr>Three Risk Analysis Techniques with Project Finance Models</vt:lpstr>
      <vt:lpstr>Sensitivity Analysis and Scenario Analysis (Reference)</vt:lpstr>
      <vt:lpstr>Stress Test Analysis</vt:lpstr>
      <vt:lpstr>Rating Agency Comments on Risk Analysis with Models</vt:lpstr>
      <vt:lpstr>Rating Agency Comments on Risk Analysis with Models </vt:lpstr>
      <vt:lpstr>Rating Agency Comments on Risk Analysis with Models</vt:lpstr>
      <vt:lpstr>Break-Even Analysis</vt:lpstr>
      <vt:lpstr>Tornado Diagrams and Sensitivity Analysis</vt:lpstr>
      <vt:lpstr>Example of Tornado Diagram</vt:lpstr>
      <vt:lpstr>S&amp;P on Volatility Analysis</vt:lpstr>
      <vt:lpstr>Paul Ashley on Simulation</vt:lpstr>
      <vt:lpstr>Sensitivity and Scenario Analysis</vt:lpstr>
      <vt:lpstr>Slide 91</vt:lpstr>
      <vt:lpstr>Slide 92</vt:lpstr>
      <vt:lpstr>Slide 93</vt:lpstr>
      <vt:lpstr>Slide 94</vt:lpstr>
      <vt:lpstr>Slide 95</vt:lpstr>
      <vt:lpstr>Slide 96</vt:lpstr>
      <vt:lpstr>Slide 97</vt:lpstr>
      <vt:lpstr>Slide 98</vt:lpstr>
      <vt:lpstr>Slide 99</vt:lpstr>
      <vt:lpstr>Insurance (Reference)</vt:lpstr>
      <vt:lpstr>Interactions between risks and value chain processes (Reference)</vt:lpstr>
      <vt:lpstr>Examples of Strategic Risk Management (Reference)</vt:lpstr>
      <vt:lpstr>Risk Identification, Measurement and Mitigation</vt:lpstr>
      <vt:lpstr>Appendix: Alternative Risk Classifications</vt:lpstr>
      <vt:lpstr>Begin Risk Analysis with Free Cash Flow Value Drivers – Project Risks</vt:lpstr>
      <vt:lpstr>S&amp;P Categorization of Six Risks</vt:lpstr>
      <vt:lpstr>Categories of Risk (Yescombe)</vt:lpstr>
      <vt:lpstr>16 Risks in Project Finance</vt:lpstr>
      <vt:lpstr>Analysis of Major Risks According to Phases of Project Finance</vt:lpstr>
      <vt:lpstr>Export Credit Rating Agency Risk Classification</vt:lpstr>
      <vt:lpstr>Analysis of Major Risks According to Phases of Project Finance</vt:lpstr>
      <vt:lpstr>Analysis of Major Risks</vt:lpstr>
      <vt:lpstr>Risk Mitigation and Checklist</vt:lpstr>
      <vt:lpstr>Resources and Contacts</vt:lpstr>
    </vt:vector>
  </TitlesOfParts>
  <Company>Creative Capital Partners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Risk Analysis in Project Finance</dc:title>
  <dc:creator>Napoleon Bonepart</dc:creator>
  <cp:lastModifiedBy>Usain Bolt</cp:lastModifiedBy>
  <cp:revision>372</cp:revision>
  <cp:lastPrinted>1999-07-15T13:20:36Z</cp:lastPrinted>
  <dcterms:created xsi:type="dcterms:W3CDTF">2000-04-06T10:53:03Z</dcterms:created>
  <dcterms:modified xsi:type="dcterms:W3CDTF">2013-02-21T13:40:23Z</dcterms:modified>
</cp:coreProperties>
</file>